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image6.jpg" ContentType="image/png"/>
  <Override PartName="/ppt/media/image10.jpg" ContentType="image/pn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7" r:id="rId3"/>
  </p:sldMasterIdLst>
  <p:notesMasterIdLst>
    <p:notesMasterId r:id="rId23"/>
  </p:notesMasterIdLst>
  <p:sldIdLst>
    <p:sldId id="282" r:id="rId4"/>
    <p:sldId id="451" r:id="rId5"/>
    <p:sldId id="454" r:id="rId6"/>
    <p:sldId id="455" r:id="rId7"/>
    <p:sldId id="453" r:id="rId8"/>
    <p:sldId id="457" r:id="rId9"/>
    <p:sldId id="260" r:id="rId10"/>
    <p:sldId id="456" r:id="rId11"/>
    <p:sldId id="460" r:id="rId12"/>
    <p:sldId id="468" r:id="rId13"/>
    <p:sldId id="469" r:id="rId14"/>
    <p:sldId id="464" r:id="rId15"/>
    <p:sldId id="470" r:id="rId16"/>
    <p:sldId id="466" r:id="rId17"/>
    <p:sldId id="467" r:id="rId18"/>
    <p:sldId id="471" r:id="rId19"/>
    <p:sldId id="472" r:id="rId20"/>
    <p:sldId id="477" r:id="rId21"/>
    <p:sldId id="263" r:id="rId22"/>
  </p:sldIdLst>
  <p:sldSz cx="12192000" cy="6858000"/>
  <p:notesSz cx="6858000" cy="9144000"/>
  <p:embeddedFontLst>
    <p:embeddedFont>
      <p:font typeface="Book Antiqua" panose="02040602050305030304" pitchFamily="18" charset="0"/>
      <p:regular r:id="rId24"/>
      <p:bold r:id="rId25"/>
      <p:italic r:id="rId26"/>
      <p:boldItalic r:id="rId27"/>
    </p:embeddedFont>
    <p:embeddedFont>
      <p:font typeface="Cambria" panose="02040503050406030204" pitchFamily="18" charset="0"/>
      <p:regular r:id="rId28"/>
      <p:bold r:id="rId29"/>
      <p:italic r:id="rId30"/>
      <p:boldItalic r:id="rId31"/>
    </p:embeddedFont>
    <p:embeddedFont>
      <p:font typeface="Segoe Print" panose="02000600000000000000" pitchFamily="2" charset="0"/>
      <p:regular r:id="rId32"/>
      <p:bold r:id="rId33"/>
    </p:embeddedFont>
  </p:embeddedFontLst>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CADCB"/>
    <a:srgbClr val="17A810"/>
    <a:srgbClr val="30CFCD"/>
    <a:srgbClr val="E43230"/>
    <a:srgbClr val="CC3300"/>
    <a:srgbClr val="668B06"/>
    <a:srgbClr val="DBB2CB"/>
    <a:srgbClr val="0E73B7"/>
    <a:srgbClr val="E99D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967" autoAdjust="0"/>
    <p:restoredTop sz="94660"/>
  </p:normalViewPr>
  <p:slideViewPr>
    <p:cSldViewPr snapToGrid="0">
      <p:cViewPr varScale="1">
        <p:scale>
          <a:sx n="78" d="100"/>
          <a:sy n="78" d="100"/>
        </p:scale>
        <p:origin x="374" y="62"/>
      </p:cViewPr>
      <p:guideLst>
        <p:guide orient="horz" pos="2160"/>
        <p:guide pos="3840"/>
      </p:guideLst>
    </p:cSldViewPr>
  </p:slideViewPr>
  <p:notesTextViewPr>
    <p:cViewPr>
      <p:scale>
        <a:sx n="1" d="1"/>
        <a:sy n="1" d="1"/>
      </p:scale>
      <p:origin x="0" y="0"/>
    </p:cViewPr>
  </p:notesTextViewPr>
  <p:sorterViewPr>
    <p:cViewPr>
      <p:scale>
        <a:sx n="125" d="100"/>
        <a:sy n="125" d="100"/>
      </p:scale>
      <p:origin x="0" y="-1489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9" Type="http://schemas.microsoft.com/office/2016/11/relationships/changesInfo" Target="changesInfos/changesInfo1.xml"/><Relationship Id="rId21" Type="http://schemas.openxmlformats.org/officeDocument/2006/relationships/slide" Target="slides/slide18.xml"/><Relationship Id="rId34"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yến Võ" userId="e0de574612cad4ee" providerId="LiveId" clId="{FBD73E9B-BEBB-4E26-9DD5-2C8441DDF099}"/>
    <pc:docChg chg="delSld">
      <pc:chgData name="Tuyến Võ" userId="e0de574612cad4ee" providerId="LiveId" clId="{FBD73E9B-BEBB-4E26-9DD5-2C8441DDF099}" dt="2024-10-31T13:00:32.719" v="1" actId="47"/>
      <pc:docMkLst>
        <pc:docMk/>
      </pc:docMkLst>
      <pc:sldChg chg="del">
        <pc:chgData name="Tuyến Võ" userId="e0de574612cad4ee" providerId="LiveId" clId="{FBD73E9B-BEBB-4E26-9DD5-2C8441DDF099}" dt="2024-10-31T12:19:59.761" v="0" actId="47"/>
        <pc:sldMkLst>
          <pc:docMk/>
          <pc:sldMk cId="3081074109" sldId="258"/>
        </pc:sldMkLst>
      </pc:sldChg>
      <pc:sldChg chg="del">
        <pc:chgData name="Tuyến Võ" userId="e0de574612cad4ee" providerId="LiveId" clId="{FBD73E9B-BEBB-4E26-9DD5-2C8441DDF099}" dt="2024-10-31T13:00:32.719" v="1" actId="47"/>
        <pc:sldMkLst>
          <pc:docMk/>
          <pc:sldMk cId="666396989" sldId="52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8A49-CBEC-4F31-9B72-276DEEC42B7F}" type="datetimeFigureOut">
              <a:rPr lang="en-US" smtClean="0"/>
              <a:t>10/31/2024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8B50-956B-4B2D-8BCF-8AA324BF3094}" type="slidenum">
              <a:rPr lang="en-US" smtClean="0"/>
              <a:t>‹#›</a:t>
            </a:fld>
            <a:endParaRPr lang="en-US"/>
          </a:p>
        </p:txBody>
      </p:sp>
    </p:spTree>
    <p:extLst>
      <p:ext uri="{BB962C8B-B14F-4D97-AF65-F5344CB8AC3E}">
        <p14:creationId xmlns:p14="http://schemas.microsoft.com/office/powerpoint/2010/main" val="9531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309936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10/31/2024</a:t>
            </a:fld>
            <a:endParaRPr/>
          </a:p>
        </p:txBody>
      </p:sp>
    </p:spTree>
    <p:extLst>
      <p:ext uri="{BB962C8B-B14F-4D97-AF65-F5344CB8AC3E}">
        <p14:creationId xmlns:p14="http://schemas.microsoft.com/office/powerpoint/2010/main" val="358625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5695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10/31/2024</a:t>
            </a:fld>
            <a:endParaRPr/>
          </a:p>
        </p:txBody>
      </p:sp>
    </p:spTree>
    <p:extLst>
      <p:ext uri="{BB962C8B-B14F-4D97-AF65-F5344CB8AC3E}">
        <p14:creationId xmlns:p14="http://schemas.microsoft.com/office/powerpoint/2010/main" val="14822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10/31/2024</a:t>
            </a:fld>
            <a:endParaRPr/>
          </a:p>
        </p:txBody>
      </p:sp>
    </p:spTree>
    <p:extLst>
      <p:ext uri="{BB962C8B-B14F-4D97-AF65-F5344CB8AC3E}">
        <p14:creationId xmlns:p14="http://schemas.microsoft.com/office/powerpoint/2010/main" val="9687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10/31/2024</a:t>
            </a:fld>
            <a:endParaRPr/>
          </a:p>
        </p:txBody>
      </p:sp>
    </p:spTree>
    <p:extLst>
      <p:ext uri="{BB962C8B-B14F-4D97-AF65-F5344CB8AC3E}">
        <p14:creationId xmlns:p14="http://schemas.microsoft.com/office/powerpoint/2010/main" val="60438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10/31/2024</a:t>
            </a:fld>
            <a:endParaRPr/>
          </a:p>
        </p:txBody>
      </p:sp>
    </p:spTree>
    <p:extLst>
      <p:ext uri="{BB962C8B-B14F-4D97-AF65-F5344CB8AC3E}">
        <p14:creationId xmlns:p14="http://schemas.microsoft.com/office/powerpoint/2010/main" val="173176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10/31/2024</a:t>
            </a:fld>
            <a:endParaRPr/>
          </a:p>
        </p:txBody>
      </p:sp>
    </p:spTree>
    <p:extLst>
      <p:ext uri="{BB962C8B-B14F-4D97-AF65-F5344CB8AC3E}">
        <p14:creationId xmlns:p14="http://schemas.microsoft.com/office/powerpoint/2010/main" val="61278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10/31/2024</a:t>
            </a:fld>
            <a:endParaRPr/>
          </a:p>
        </p:txBody>
      </p:sp>
    </p:spTree>
    <p:extLst>
      <p:ext uri="{BB962C8B-B14F-4D97-AF65-F5344CB8AC3E}">
        <p14:creationId xmlns:p14="http://schemas.microsoft.com/office/powerpoint/2010/main" val="231643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10/31/2024</a:t>
            </a:fld>
            <a:endParaRPr/>
          </a:p>
        </p:txBody>
      </p:sp>
    </p:spTree>
    <p:extLst>
      <p:ext uri="{BB962C8B-B14F-4D97-AF65-F5344CB8AC3E}">
        <p14:creationId xmlns:p14="http://schemas.microsoft.com/office/powerpoint/2010/main" val="51824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10/31/2024</a:t>
            </a:fld>
            <a:endParaRPr/>
          </a:p>
        </p:txBody>
      </p:sp>
    </p:spTree>
    <p:extLst>
      <p:ext uri="{BB962C8B-B14F-4D97-AF65-F5344CB8AC3E}">
        <p14:creationId xmlns:p14="http://schemas.microsoft.com/office/powerpoint/2010/main" val="96055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10/31/2024</a:t>
            </a:fld>
            <a:endParaRPr/>
          </a:p>
        </p:txBody>
      </p:sp>
    </p:spTree>
    <p:extLst>
      <p:ext uri="{BB962C8B-B14F-4D97-AF65-F5344CB8AC3E}">
        <p14:creationId xmlns:p14="http://schemas.microsoft.com/office/powerpoint/2010/main" val="68000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10/31/2024</a:t>
            </a:fld>
            <a:endParaRPr/>
          </a:p>
        </p:txBody>
      </p:sp>
    </p:spTree>
    <p:extLst>
      <p:ext uri="{BB962C8B-B14F-4D97-AF65-F5344CB8AC3E}">
        <p14:creationId xmlns:p14="http://schemas.microsoft.com/office/powerpoint/2010/main" val="20997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10/31/2024</a:t>
            </a:fld>
            <a:endParaRPr/>
          </a:p>
        </p:txBody>
      </p:sp>
    </p:spTree>
    <p:extLst>
      <p:ext uri="{BB962C8B-B14F-4D97-AF65-F5344CB8AC3E}">
        <p14:creationId xmlns:p14="http://schemas.microsoft.com/office/powerpoint/2010/main" val="298234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0D1F-331A-6C64-CA9B-6174D6D0CA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DDF1C5-9B12-9331-BCF1-AB12FD8104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3A7611-1764-D2E3-E833-5EE42E495B41}"/>
              </a:ext>
            </a:extLst>
          </p:cNvPr>
          <p:cNvSpPr>
            <a:spLocks noGrp="1"/>
          </p:cNvSpPr>
          <p:nvPr>
            <p:ph type="dt" sz="half" idx="10"/>
          </p:nvPr>
        </p:nvSpPr>
        <p:spPr/>
        <p:txBody>
          <a:bodyPr/>
          <a:lstStyle/>
          <a:p>
            <a:fld id="{6401FC85-E234-4626-AC0F-9826F923ACAC}" type="datetimeFigureOut">
              <a:rPr lang="en-US" smtClean="0"/>
              <a:t>10/31/2024</a:t>
            </a:fld>
            <a:endParaRPr lang="en-US"/>
          </a:p>
        </p:txBody>
      </p:sp>
      <p:sp>
        <p:nvSpPr>
          <p:cNvPr id="5" name="Footer Placeholder 4">
            <a:extLst>
              <a:ext uri="{FF2B5EF4-FFF2-40B4-BE49-F238E27FC236}">
                <a16:creationId xmlns:a16="http://schemas.microsoft.com/office/drawing/2014/main" id="{BEAD3E30-D640-88B7-E527-D7D172001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1E00E-1C99-D32A-9123-564153A41FCB}"/>
              </a:ext>
            </a:extLst>
          </p:cNvPr>
          <p:cNvSpPr>
            <a:spLocks noGrp="1"/>
          </p:cNvSpPr>
          <p:nvPr>
            <p:ph type="sldNum" sz="quarter" idx="12"/>
          </p:nvPr>
        </p:nvSpPr>
        <p:spPr/>
        <p:txBody>
          <a:bodyPr/>
          <a:lstStyle/>
          <a:p>
            <a:fld id="{ADE4DB91-E212-4FAD-8649-F0ACA3934CA1}" type="slidenum">
              <a:rPr lang="en-US" smtClean="0"/>
              <a:t>‹#›</a:t>
            </a:fld>
            <a:endParaRPr lang="en-US"/>
          </a:p>
        </p:txBody>
      </p:sp>
    </p:spTree>
    <p:extLst>
      <p:ext uri="{BB962C8B-B14F-4D97-AF65-F5344CB8AC3E}">
        <p14:creationId xmlns:p14="http://schemas.microsoft.com/office/powerpoint/2010/main" val="3541431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82FD-A71D-F7BB-61B4-2959F06ED8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33B8CD-F558-39BF-67BB-71C9BE543C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1DD317-4455-682A-F51A-4FE82AF26BEA}"/>
              </a:ext>
            </a:extLst>
          </p:cNvPr>
          <p:cNvSpPr>
            <a:spLocks noGrp="1"/>
          </p:cNvSpPr>
          <p:nvPr>
            <p:ph type="dt" sz="half" idx="10"/>
          </p:nvPr>
        </p:nvSpPr>
        <p:spPr/>
        <p:txBody>
          <a:bodyPr/>
          <a:lstStyle/>
          <a:p>
            <a:fld id="{6401FC85-E234-4626-AC0F-9826F923ACAC}" type="datetimeFigureOut">
              <a:rPr lang="en-US" smtClean="0"/>
              <a:t>10/31/2024</a:t>
            </a:fld>
            <a:endParaRPr lang="en-US"/>
          </a:p>
        </p:txBody>
      </p:sp>
      <p:sp>
        <p:nvSpPr>
          <p:cNvPr id="5" name="Footer Placeholder 4">
            <a:extLst>
              <a:ext uri="{FF2B5EF4-FFF2-40B4-BE49-F238E27FC236}">
                <a16:creationId xmlns:a16="http://schemas.microsoft.com/office/drawing/2014/main" id="{4A6E7652-8360-4AD8-4492-18E156BE0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5BC8D-E5D5-DC84-A8D5-C80ED5E42674}"/>
              </a:ext>
            </a:extLst>
          </p:cNvPr>
          <p:cNvSpPr>
            <a:spLocks noGrp="1"/>
          </p:cNvSpPr>
          <p:nvPr>
            <p:ph type="sldNum" sz="quarter" idx="12"/>
          </p:nvPr>
        </p:nvSpPr>
        <p:spPr/>
        <p:txBody>
          <a:bodyPr/>
          <a:lstStyle/>
          <a:p>
            <a:fld id="{ADE4DB91-E212-4FAD-8649-F0ACA3934CA1}" type="slidenum">
              <a:rPr lang="en-US" smtClean="0"/>
              <a:t>‹#›</a:t>
            </a:fld>
            <a:endParaRPr lang="en-US"/>
          </a:p>
        </p:txBody>
      </p:sp>
    </p:spTree>
    <p:extLst>
      <p:ext uri="{BB962C8B-B14F-4D97-AF65-F5344CB8AC3E}">
        <p14:creationId xmlns:p14="http://schemas.microsoft.com/office/powerpoint/2010/main" val="218872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656CB-BBFE-FF27-15F3-FAEF2C3446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4D0B69-1AD8-B10E-DEF7-4815969E052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DE4AD2-FA4B-6AB3-1024-468BDDFA8197}"/>
              </a:ext>
            </a:extLst>
          </p:cNvPr>
          <p:cNvSpPr>
            <a:spLocks noGrp="1"/>
          </p:cNvSpPr>
          <p:nvPr>
            <p:ph type="dt" sz="half" idx="10"/>
          </p:nvPr>
        </p:nvSpPr>
        <p:spPr/>
        <p:txBody>
          <a:bodyPr/>
          <a:lstStyle/>
          <a:p>
            <a:fld id="{6401FC85-E234-4626-AC0F-9826F923ACAC}" type="datetimeFigureOut">
              <a:rPr lang="en-US" smtClean="0"/>
              <a:t>10/31/2024</a:t>
            </a:fld>
            <a:endParaRPr lang="en-US"/>
          </a:p>
        </p:txBody>
      </p:sp>
      <p:sp>
        <p:nvSpPr>
          <p:cNvPr id="5" name="Footer Placeholder 4">
            <a:extLst>
              <a:ext uri="{FF2B5EF4-FFF2-40B4-BE49-F238E27FC236}">
                <a16:creationId xmlns:a16="http://schemas.microsoft.com/office/drawing/2014/main" id="{C4280E5B-4D23-AF3A-B2CD-14A208818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A4CEE-6DCC-844D-8A07-DC5034E14A9E}"/>
              </a:ext>
            </a:extLst>
          </p:cNvPr>
          <p:cNvSpPr>
            <a:spLocks noGrp="1"/>
          </p:cNvSpPr>
          <p:nvPr>
            <p:ph type="sldNum" sz="quarter" idx="12"/>
          </p:nvPr>
        </p:nvSpPr>
        <p:spPr/>
        <p:txBody>
          <a:bodyPr/>
          <a:lstStyle/>
          <a:p>
            <a:fld id="{ADE4DB91-E212-4FAD-8649-F0ACA3934CA1}" type="slidenum">
              <a:rPr lang="en-US" smtClean="0"/>
              <a:t>‹#›</a:t>
            </a:fld>
            <a:endParaRPr lang="en-US"/>
          </a:p>
        </p:txBody>
      </p:sp>
    </p:spTree>
    <p:extLst>
      <p:ext uri="{BB962C8B-B14F-4D97-AF65-F5344CB8AC3E}">
        <p14:creationId xmlns:p14="http://schemas.microsoft.com/office/powerpoint/2010/main" val="2805234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4CFE8-0A1B-0167-8993-64C983B35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A8DBAA-43A3-CFC9-95C9-ADA7AA8750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B553E3-76C9-C346-A7D4-E4F2D60661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802A2A-D677-7D8D-8602-F8FEF9BBE965}"/>
              </a:ext>
            </a:extLst>
          </p:cNvPr>
          <p:cNvSpPr>
            <a:spLocks noGrp="1"/>
          </p:cNvSpPr>
          <p:nvPr>
            <p:ph type="dt" sz="half" idx="10"/>
          </p:nvPr>
        </p:nvSpPr>
        <p:spPr/>
        <p:txBody>
          <a:bodyPr/>
          <a:lstStyle/>
          <a:p>
            <a:fld id="{6401FC85-E234-4626-AC0F-9826F923ACAC}" type="datetimeFigureOut">
              <a:rPr lang="en-US" smtClean="0"/>
              <a:t>10/31/2024</a:t>
            </a:fld>
            <a:endParaRPr lang="en-US"/>
          </a:p>
        </p:txBody>
      </p:sp>
      <p:sp>
        <p:nvSpPr>
          <p:cNvPr id="6" name="Footer Placeholder 5">
            <a:extLst>
              <a:ext uri="{FF2B5EF4-FFF2-40B4-BE49-F238E27FC236}">
                <a16:creationId xmlns:a16="http://schemas.microsoft.com/office/drawing/2014/main" id="{CB5E5902-A599-82EA-1E46-8EB220C50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B3FCAD-3EE8-1EE3-0D8E-DA1479E96BD5}"/>
              </a:ext>
            </a:extLst>
          </p:cNvPr>
          <p:cNvSpPr>
            <a:spLocks noGrp="1"/>
          </p:cNvSpPr>
          <p:nvPr>
            <p:ph type="sldNum" sz="quarter" idx="12"/>
          </p:nvPr>
        </p:nvSpPr>
        <p:spPr/>
        <p:txBody>
          <a:bodyPr/>
          <a:lstStyle/>
          <a:p>
            <a:fld id="{ADE4DB91-E212-4FAD-8649-F0ACA3934CA1}" type="slidenum">
              <a:rPr lang="en-US" smtClean="0"/>
              <a:t>‹#›</a:t>
            </a:fld>
            <a:endParaRPr lang="en-US"/>
          </a:p>
        </p:txBody>
      </p:sp>
    </p:spTree>
    <p:extLst>
      <p:ext uri="{BB962C8B-B14F-4D97-AF65-F5344CB8AC3E}">
        <p14:creationId xmlns:p14="http://schemas.microsoft.com/office/powerpoint/2010/main" val="283321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CA2C6-FF4A-5690-9A62-D9E547A3C4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A312A6-5417-6832-8EBD-919495FC92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C770DD-D7B8-F937-22E3-D11EE89442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A68140-AFF6-59DA-86EA-AD28557309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00FF03-7712-27D3-4226-FEAFB7BB86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B52CA0-F589-B3CF-053A-36B2F43DC84B}"/>
              </a:ext>
            </a:extLst>
          </p:cNvPr>
          <p:cNvSpPr>
            <a:spLocks noGrp="1"/>
          </p:cNvSpPr>
          <p:nvPr>
            <p:ph type="dt" sz="half" idx="10"/>
          </p:nvPr>
        </p:nvSpPr>
        <p:spPr/>
        <p:txBody>
          <a:bodyPr/>
          <a:lstStyle/>
          <a:p>
            <a:fld id="{6401FC85-E234-4626-AC0F-9826F923ACAC}" type="datetimeFigureOut">
              <a:rPr lang="en-US" smtClean="0"/>
              <a:t>10/31/2024</a:t>
            </a:fld>
            <a:endParaRPr lang="en-US"/>
          </a:p>
        </p:txBody>
      </p:sp>
      <p:sp>
        <p:nvSpPr>
          <p:cNvPr id="8" name="Footer Placeholder 7">
            <a:extLst>
              <a:ext uri="{FF2B5EF4-FFF2-40B4-BE49-F238E27FC236}">
                <a16:creationId xmlns:a16="http://schemas.microsoft.com/office/drawing/2014/main" id="{6FA1231B-0948-2462-D48C-35AFC92FE2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9B5B2D-D014-AF99-5AE5-2AA6FD82CE04}"/>
              </a:ext>
            </a:extLst>
          </p:cNvPr>
          <p:cNvSpPr>
            <a:spLocks noGrp="1"/>
          </p:cNvSpPr>
          <p:nvPr>
            <p:ph type="sldNum" sz="quarter" idx="12"/>
          </p:nvPr>
        </p:nvSpPr>
        <p:spPr/>
        <p:txBody>
          <a:bodyPr/>
          <a:lstStyle/>
          <a:p>
            <a:fld id="{ADE4DB91-E212-4FAD-8649-F0ACA3934CA1}" type="slidenum">
              <a:rPr lang="en-US" smtClean="0"/>
              <a:t>‹#›</a:t>
            </a:fld>
            <a:endParaRPr lang="en-US"/>
          </a:p>
        </p:txBody>
      </p:sp>
    </p:spTree>
    <p:extLst>
      <p:ext uri="{BB962C8B-B14F-4D97-AF65-F5344CB8AC3E}">
        <p14:creationId xmlns:p14="http://schemas.microsoft.com/office/powerpoint/2010/main" val="1965417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DB673-0DAC-E326-9B38-2E7BFB932C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9A4780-E230-43E8-2E2A-C5BAB034895B}"/>
              </a:ext>
            </a:extLst>
          </p:cNvPr>
          <p:cNvSpPr>
            <a:spLocks noGrp="1"/>
          </p:cNvSpPr>
          <p:nvPr>
            <p:ph type="dt" sz="half" idx="10"/>
          </p:nvPr>
        </p:nvSpPr>
        <p:spPr/>
        <p:txBody>
          <a:bodyPr/>
          <a:lstStyle/>
          <a:p>
            <a:fld id="{6401FC85-E234-4626-AC0F-9826F923ACAC}" type="datetimeFigureOut">
              <a:rPr lang="en-US" smtClean="0"/>
              <a:t>10/31/2024</a:t>
            </a:fld>
            <a:endParaRPr lang="en-US"/>
          </a:p>
        </p:txBody>
      </p:sp>
      <p:sp>
        <p:nvSpPr>
          <p:cNvPr id="4" name="Footer Placeholder 3">
            <a:extLst>
              <a:ext uri="{FF2B5EF4-FFF2-40B4-BE49-F238E27FC236}">
                <a16:creationId xmlns:a16="http://schemas.microsoft.com/office/drawing/2014/main" id="{09BF1F31-3E69-07CA-CF54-905F3F6F51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611A57-3AAB-25B0-2718-B2EA3BD1B914}"/>
              </a:ext>
            </a:extLst>
          </p:cNvPr>
          <p:cNvSpPr>
            <a:spLocks noGrp="1"/>
          </p:cNvSpPr>
          <p:nvPr>
            <p:ph type="sldNum" sz="quarter" idx="12"/>
          </p:nvPr>
        </p:nvSpPr>
        <p:spPr/>
        <p:txBody>
          <a:bodyPr/>
          <a:lstStyle/>
          <a:p>
            <a:fld id="{ADE4DB91-E212-4FAD-8649-F0ACA3934CA1}" type="slidenum">
              <a:rPr lang="en-US" smtClean="0"/>
              <a:t>‹#›</a:t>
            </a:fld>
            <a:endParaRPr lang="en-US"/>
          </a:p>
        </p:txBody>
      </p:sp>
    </p:spTree>
    <p:extLst>
      <p:ext uri="{BB962C8B-B14F-4D97-AF65-F5344CB8AC3E}">
        <p14:creationId xmlns:p14="http://schemas.microsoft.com/office/powerpoint/2010/main" val="33470349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C1252C-00D2-B66E-203E-BFFD8DCB94C7}"/>
              </a:ext>
            </a:extLst>
          </p:cNvPr>
          <p:cNvSpPr>
            <a:spLocks noGrp="1"/>
          </p:cNvSpPr>
          <p:nvPr>
            <p:ph type="dt" sz="half" idx="10"/>
          </p:nvPr>
        </p:nvSpPr>
        <p:spPr/>
        <p:txBody>
          <a:bodyPr/>
          <a:lstStyle/>
          <a:p>
            <a:fld id="{6401FC85-E234-4626-AC0F-9826F923ACAC}" type="datetimeFigureOut">
              <a:rPr lang="en-US" smtClean="0"/>
              <a:t>10/31/2024</a:t>
            </a:fld>
            <a:endParaRPr lang="en-US"/>
          </a:p>
        </p:txBody>
      </p:sp>
      <p:sp>
        <p:nvSpPr>
          <p:cNvPr id="3" name="Footer Placeholder 2">
            <a:extLst>
              <a:ext uri="{FF2B5EF4-FFF2-40B4-BE49-F238E27FC236}">
                <a16:creationId xmlns:a16="http://schemas.microsoft.com/office/drawing/2014/main" id="{24C80A21-E137-498A-FB75-B143EBF6E6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3143A7-426A-54D7-EF90-BB150332EC6A}"/>
              </a:ext>
            </a:extLst>
          </p:cNvPr>
          <p:cNvSpPr>
            <a:spLocks noGrp="1"/>
          </p:cNvSpPr>
          <p:nvPr>
            <p:ph type="sldNum" sz="quarter" idx="12"/>
          </p:nvPr>
        </p:nvSpPr>
        <p:spPr/>
        <p:txBody>
          <a:bodyPr/>
          <a:lstStyle/>
          <a:p>
            <a:fld id="{ADE4DB91-E212-4FAD-8649-F0ACA3934CA1}" type="slidenum">
              <a:rPr lang="en-US" smtClean="0"/>
              <a:t>‹#›</a:t>
            </a:fld>
            <a:endParaRPr lang="en-US"/>
          </a:p>
        </p:txBody>
      </p:sp>
    </p:spTree>
    <p:extLst>
      <p:ext uri="{BB962C8B-B14F-4D97-AF65-F5344CB8AC3E}">
        <p14:creationId xmlns:p14="http://schemas.microsoft.com/office/powerpoint/2010/main" val="1792270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7956-C601-A95F-AC65-8D39C3722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77C93A-723A-460A-6A79-2A6ED3CAC9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E79B04-5A48-A3C8-AE1E-8A666DE53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1AB6CB-63FC-DDD3-6D46-A12E9E05087E}"/>
              </a:ext>
            </a:extLst>
          </p:cNvPr>
          <p:cNvSpPr>
            <a:spLocks noGrp="1"/>
          </p:cNvSpPr>
          <p:nvPr>
            <p:ph type="dt" sz="half" idx="10"/>
          </p:nvPr>
        </p:nvSpPr>
        <p:spPr/>
        <p:txBody>
          <a:bodyPr/>
          <a:lstStyle/>
          <a:p>
            <a:fld id="{6401FC85-E234-4626-AC0F-9826F923ACAC}" type="datetimeFigureOut">
              <a:rPr lang="en-US" smtClean="0"/>
              <a:t>10/31/2024</a:t>
            </a:fld>
            <a:endParaRPr lang="en-US"/>
          </a:p>
        </p:txBody>
      </p:sp>
      <p:sp>
        <p:nvSpPr>
          <p:cNvPr id="6" name="Footer Placeholder 5">
            <a:extLst>
              <a:ext uri="{FF2B5EF4-FFF2-40B4-BE49-F238E27FC236}">
                <a16:creationId xmlns:a16="http://schemas.microsoft.com/office/drawing/2014/main" id="{DC84EB52-A37C-B3F7-C1C5-F8C4D26787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405A9-7B3C-FC4B-5D94-93E387276DD8}"/>
              </a:ext>
            </a:extLst>
          </p:cNvPr>
          <p:cNvSpPr>
            <a:spLocks noGrp="1"/>
          </p:cNvSpPr>
          <p:nvPr>
            <p:ph type="sldNum" sz="quarter" idx="12"/>
          </p:nvPr>
        </p:nvSpPr>
        <p:spPr/>
        <p:txBody>
          <a:bodyPr/>
          <a:lstStyle/>
          <a:p>
            <a:fld id="{ADE4DB91-E212-4FAD-8649-F0ACA3934CA1}" type="slidenum">
              <a:rPr lang="en-US" smtClean="0"/>
              <a:t>‹#›</a:t>
            </a:fld>
            <a:endParaRPr lang="en-US"/>
          </a:p>
        </p:txBody>
      </p:sp>
    </p:spTree>
    <p:extLst>
      <p:ext uri="{BB962C8B-B14F-4D97-AF65-F5344CB8AC3E}">
        <p14:creationId xmlns:p14="http://schemas.microsoft.com/office/powerpoint/2010/main" val="27251676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5CC05-238B-F680-0890-032C2E203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401707-8907-AB2B-6AA8-CDE9C56EDF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F65FFB-F326-7062-C1AC-C336D0A94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CEA14-F374-FE6A-DEFD-75D0AB99FEB6}"/>
              </a:ext>
            </a:extLst>
          </p:cNvPr>
          <p:cNvSpPr>
            <a:spLocks noGrp="1"/>
          </p:cNvSpPr>
          <p:nvPr>
            <p:ph type="dt" sz="half" idx="10"/>
          </p:nvPr>
        </p:nvSpPr>
        <p:spPr/>
        <p:txBody>
          <a:bodyPr/>
          <a:lstStyle/>
          <a:p>
            <a:fld id="{6401FC85-E234-4626-AC0F-9826F923ACAC}" type="datetimeFigureOut">
              <a:rPr lang="en-US" smtClean="0"/>
              <a:t>10/31/2024</a:t>
            </a:fld>
            <a:endParaRPr lang="en-US"/>
          </a:p>
        </p:txBody>
      </p:sp>
      <p:sp>
        <p:nvSpPr>
          <p:cNvPr id="6" name="Footer Placeholder 5">
            <a:extLst>
              <a:ext uri="{FF2B5EF4-FFF2-40B4-BE49-F238E27FC236}">
                <a16:creationId xmlns:a16="http://schemas.microsoft.com/office/drawing/2014/main" id="{680D2794-06E3-3625-90F6-ABAEA3FAFC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A6E235-E17C-CC6F-AD30-68FD4D39BAD4}"/>
              </a:ext>
            </a:extLst>
          </p:cNvPr>
          <p:cNvSpPr>
            <a:spLocks noGrp="1"/>
          </p:cNvSpPr>
          <p:nvPr>
            <p:ph type="sldNum" sz="quarter" idx="12"/>
          </p:nvPr>
        </p:nvSpPr>
        <p:spPr/>
        <p:txBody>
          <a:bodyPr/>
          <a:lstStyle/>
          <a:p>
            <a:fld id="{ADE4DB91-E212-4FAD-8649-F0ACA3934CA1}" type="slidenum">
              <a:rPr lang="en-US" smtClean="0"/>
              <a:t>‹#›</a:t>
            </a:fld>
            <a:endParaRPr lang="en-US"/>
          </a:p>
        </p:txBody>
      </p:sp>
    </p:spTree>
    <p:extLst>
      <p:ext uri="{BB962C8B-B14F-4D97-AF65-F5344CB8AC3E}">
        <p14:creationId xmlns:p14="http://schemas.microsoft.com/office/powerpoint/2010/main" val="1959762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9B2F0-FA46-6D71-D495-792549EEC4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7AEF54-DEC5-3163-7D90-AB733CEB53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FCB3C5-6888-17A3-476A-CCA7C9AB8C25}"/>
              </a:ext>
            </a:extLst>
          </p:cNvPr>
          <p:cNvSpPr>
            <a:spLocks noGrp="1"/>
          </p:cNvSpPr>
          <p:nvPr>
            <p:ph type="dt" sz="half" idx="10"/>
          </p:nvPr>
        </p:nvSpPr>
        <p:spPr/>
        <p:txBody>
          <a:bodyPr/>
          <a:lstStyle/>
          <a:p>
            <a:fld id="{6401FC85-E234-4626-AC0F-9826F923ACAC}" type="datetimeFigureOut">
              <a:rPr lang="en-US" smtClean="0"/>
              <a:t>10/31/2024</a:t>
            </a:fld>
            <a:endParaRPr lang="en-US"/>
          </a:p>
        </p:txBody>
      </p:sp>
      <p:sp>
        <p:nvSpPr>
          <p:cNvPr id="5" name="Footer Placeholder 4">
            <a:extLst>
              <a:ext uri="{FF2B5EF4-FFF2-40B4-BE49-F238E27FC236}">
                <a16:creationId xmlns:a16="http://schemas.microsoft.com/office/drawing/2014/main" id="{5E1C8CD0-BB75-46B7-F570-5AE5A17CD5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0D512-96B7-5A96-8ABB-423D5A4F7CA4}"/>
              </a:ext>
            </a:extLst>
          </p:cNvPr>
          <p:cNvSpPr>
            <a:spLocks noGrp="1"/>
          </p:cNvSpPr>
          <p:nvPr>
            <p:ph type="sldNum" sz="quarter" idx="12"/>
          </p:nvPr>
        </p:nvSpPr>
        <p:spPr/>
        <p:txBody>
          <a:bodyPr/>
          <a:lstStyle/>
          <a:p>
            <a:fld id="{ADE4DB91-E212-4FAD-8649-F0ACA3934CA1}" type="slidenum">
              <a:rPr lang="en-US" smtClean="0"/>
              <a:t>‹#›</a:t>
            </a:fld>
            <a:endParaRPr lang="en-US"/>
          </a:p>
        </p:txBody>
      </p:sp>
    </p:spTree>
    <p:extLst>
      <p:ext uri="{BB962C8B-B14F-4D97-AF65-F5344CB8AC3E}">
        <p14:creationId xmlns:p14="http://schemas.microsoft.com/office/powerpoint/2010/main" val="26029839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AF12D5-0DF2-AF8F-05C3-084364273B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76FF6F-FED4-A46E-8409-BF1530ECB2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07A88-4BC5-F258-0385-4EF8877156CE}"/>
              </a:ext>
            </a:extLst>
          </p:cNvPr>
          <p:cNvSpPr>
            <a:spLocks noGrp="1"/>
          </p:cNvSpPr>
          <p:nvPr>
            <p:ph type="dt" sz="half" idx="10"/>
          </p:nvPr>
        </p:nvSpPr>
        <p:spPr/>
        <p:txBody>
          <a:bodyPr/>
          <a:lstStyle/>
          <a:p>
            <a:fld id="{6401FC85-E234-4626-AC0F-9826F923ACAC}" type="datetimeFigureOut">
              <a:rPr lang="en-US" smtClean="0"/>
              <a:t>10/31/2024</a:t>
            </a:fld>
            <a:endParaRPr lang="en-US"/>
          </a:p>
        </p:txBody>
      </p:sp>
      <p:sp>
        <p:nvSpPr>
          <p:cNvPr id="5" name="Footer Placeholder 4">
            <a:extLst>
              <a:ext uri="{FF2B5EF4-FFF2-40B4-BE49-F238E27FC236}">
                <a16:creationId xmlns:a16="http://schemas.microsoft.com/office/drawing/2014/main" id="{F687D1F6-154A-9ED9-8A1E-C100F2ADC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AFCDE-7E10-8396-441F-44B14A4C5E48}"/>
              </a:ext>
            </a:extLst>
          </p:cNvPr>
          <p:cNvSpPr>
            <a:spLocks noGrp="1"/>
          </p:cNvSpPr>
          <p:nvPr>
            <p:ph type="sldNum" sz="quarter" idx="12"/>
          </p:nvPr>
        </p:nvSpPr>
        <p:spPr/>
        <p:txBody>
          <a:bodyPr/>
          <a:lstStyle/>
          <a:p>
            <a:fld id="{ADE4DB91-E212-4FAD-8649-F0ACA3934CA1}" type="slidenum">
              <a:rPr lang="en-US" smtClean="0"/>
              <a:t>‹#›</a:t>
            </a:fld>
            <a:endParaRPr lang="en-US"/>
          </a:p>
        </p:txBody>
      </p:sp>
    </p:spTree>
    <p:extLst>
      <p:ext uri="{BB962C8B-B14F-4D97-AF65-F5344CB8AC3E}">
        <p14:creationId xmlns:p14="http://schemas.microsoft.com/office/powerpoint/2010/main" val="3817807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6000" r="-4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10/31/2024</a:t>
            </a:fld>
            <a:endParaRPr lang="en-US"/>
          </a:p>
        </p:txBody>
      </p:sp>
    </p:spTree>
    <p:extLst>
      <p:ext uri="{BB962C8B-B14F-4D97-AF65-F5344CB8AC3E}">
        <p14:creationId xmlns:p14="http://schemas.microsoft.com/office/powerpoint/2010/main" val="21700346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F0127B-9228-F297-9040-EEF871A47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18C1F1-4E7A-C803-3D73-42F456232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EFA884-4141-78C7-827C-2624914A23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01FC85-E234-4626-AC0F-9826F923ACAC}" type="datetimeFigureOut">
              <a:rPr lang="en-US" smtClean="0"/>
              <a:t>10/31/2024</a:t>
            </a:fld>
            <a:endParaRPr lang="en-US"/>
          </a:p>
        </p:txBody>
      </p:sp>
      <p:sp>
        <p:nvSpPr>
          <p:cNvPr id="5" name="Footer Placeholder 4">
            <a:extLst>
              <a:ext uri="{FF2B5EF4-FFF2-40B4-BE49-F238E27FC236}">
                <a16:creationId xmlns:a16="http://schemas.microsoft.com/office/drawing/2014/main" id="{E50CC8DA-3182-6C6C-5D13-B2A84E2922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C9F1729-9C87-D9DA-6553-B5FBC75D3F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DE4DB91-E212-4FAD-8649-F0ACA3934CA1}" type="slidenum">
              <a:rPr lang="en-US" smtClean="0"/>
              <a:t>‹#›</a:t>
            </a:fld>
            <a:endParaRPr lang="en-US"/>
          </a:p>
        </p:txBody>
      </p:sp>
    </p:spTree>
    <p:extLst>
      <p:ext uri="{BB962C8B-B14F-4D97-AF65-F5344CB8AC3E}">
        <p14:creationId xmlns:p14="http://schemas.microsoft.com/office/powerpoint/2010/main" val="422243344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gif"/><Relationship Id="rId4" Type="http://schemas.openxmlformats.org/officeDocument/2006/relationships/image" Target="../media/image34.sv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5000" r="-35000" b="-16000"/>
          </a:stretch>
        </a:blipFill>
        <a:effectLst/>
      </p:bgPr>
    </p:bg>
    <p:spTree>
      <p:nvGrpSpPr>
        <p:cNvPr id="1" name=""/>
        <p:cNvGrpSpPr/>
        <p:nvPr/>
      </p:nvGrpSpPr>
      <p:grpSpPr>
        <a:xfrm>
          <a:off x="0" y="0"/>
          <a:ext cx="0" cy="0"/>
          <a:chOff x="0" y="0"/>
          <a:chExt cx="0" cy="0"/>
        </a:xfrm>
      </p:grpSpPr>
      <p:sp>
        <p:nvSpPr>
          <p:cNvPr id="9" name="Rectangle 8"/>
          <p:cNvSpPr/>
          <p:nvPr/>
        </p:nvSpPr>
        <p:spPr>
          <a:xfrm>
            <a:off x="6304406" y="269046"/>
            <a:ext cx="349326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1F0ABC"/>
                </a:solidFill>
                <a:effectLst>
                  <a:outerShdw blurRad="50800" dist="39000" dir="5460000" algn="tl">
                    <a:srgbClr val="000000">
                      <a:alpha val="38000"/>
                    </a:srgbClr>
                  </a:outerShdw>
                </a:effectLst>
                <a:latin typeface="Book Antiqua" pitchFamily="18" charset="0"/>
                <a:cs typeface="Times New Roman" pitchFamily="18" charset="0"/>
              </a:rPr>
              <a:t>CHỦ ĐỀ 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970" y="1723524"/>
            <a:ext cx="2547605" cy="100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879625" y="1583880"/>
            <a:ext cx="10541398" cy="2939266"/>
          </a:xfrm>
          <a:prstGeom prst="rect">
            <a:avLst/>
          </a:prstGeom>
          <a:noFill/>
        </p:spPr>
        <p:txBody>
          <a:bodyPr wrap="square" lIns="91440" tIns="45720" rIns="91440" bIns="45720">
            <a:spAutoFit/>
          </a:bodyPr>
          <a:lstStyle/>
          <a:p>
            <a:r>
              <a:rPr lang="en-US" sz="6000" b="1" cap="all">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ook Antiqua" pitchFamily="18" charset="0"/>
                <a:cs typeface="Times New Roman" pitchFamily="18" charset="0"/>
              </a:rPr>
              <a:t>XÂY DỰNG</a:t>
            </a:r>
          </a:p>
          <a:p>
            <a:r>
              <a:rPr lang="en-US" sz="6000" b="1" cap="all">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ook Antiqua" pitchFamily="18" charset="0"/>
                <a:cs typeface="Times New Roman" pitchFamily="18" charset="0"/>
              </a:rPr>
              <a:t>                </a:t>
            </a:r>
            <a:r>
              <a:rPr lang="en-US" sz="6500" b="1" i="1" cap="all">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cs typeface="Times New Roman" pitchFamily="18" charset="0"/>
              </a:rPr>
              <a:t>GIÁ TRỊ</a:t>
            </a:r>
          </a:p>
          <a:p>
            <a:r>
              <a:rPr lang="en-US" sz="6000" b="1" cap="all">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ook Antiqua" pitchFamily="18" charset="0"/>
                <a:cs typeface="Times New Roman" pitchFamily="18" charset="0"/>
              </a:rPr>
              <a:t>                           GIA ĐÌNH</a:t>
            </a:r>
          </a:p>
        </p:txBody>
      </p:sp>
      <p:pic>
        <p:nvPicPr>
          <p:cNvPr id="3" name="Picture 2">
            <a:extLst>
              <a:ext uri="{FF2B5EF4-FFF2-40B4-BE49-F238E27FC236}">
                <a16:creationId xmlns:a16="http://schemas.microsoft.com/office/drawing/2014/main" id="{5B319682-E044-15C5-AE6F-0CA63AF41F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439" y="2726359"/>
            <a:ext cx="4592745" cy="459274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E7B9C7B7-A104-9900-62A8-CE1A581AAC52}"/>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7200"/>
                    </a14:imgEffect>
                  </a14:imgLayer>
                </a14:imgProps>
              </a:ext>
            </a:extLst>
          </a:blip>
          <a:srcRect l="81522" b="332"/>
          <a:stretch/>
        </p:blipFill>
        <p:spPr>
          <a:xfrm>
            <a:off x="9939130" y="0"/>
            <a:ext cx="2252870" cy="3918857"/>
          </a:xfrm>
          <a:prstGeom prst="rect">
            <a:avLst/>
          </a:prstGeom>
        </p:spPr>
      </p:pic>
    </p:spTree>
    <p:extLst>
      <p:ext uri="{BB962C8B-B14F-4D97-AF65-F5344CB8AC3E}">
        <p14:creationId xmlns:p14="http://schemas.microsoft.com/office/powerpoint/2010/main" val="71382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0739B43-89BE-C19E-BA6B-F0E0656923C6}"/>
              </a:ext>
            </a:extLst>
          </p:cNvPr>
          <p:cNvSpPr/>
          <p:nvPr/>
        </p:nvSpPr>
        <p:spPr>
          <a:xfrm>
            <a:off x="1796142" y="190500"/>
            <a:ext cx="8860972" cy="6477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0E65630-F98B-03C3-68C4-09C4F0FE735A}"/>
              </a:ext>
            </a:extLst>
          </p:cNvPr>
          <p:cNvSpPr/>
          <p:nvPr/>
        </p:nvSpPr>
        <p:spPr>
          <a:xfrm>
            <a:off x="2946547" y="1348286"/>
            <a:ext cx="6560162"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5000" b="1" i="1">
                <a:solidFill>
                  <a:srgbClr val="C00000"/>
                </a:solidFill>
                <a:latin typeface="Cambria" pitchFamily="18" charset="0"/>
                <a:cs typeface="Times New Roman" pitchFamily="18" charset="0"/>
              </a:rPr>
              <a:t>NHIỆM VỤ 2</a:t>
            </a:r>
            <a:endParaRPr lang="vi-VN" sz="5000" b="1" i="1">
              <a:solidFill>
                <a:srgbClr val="C00000"/>
              </a:solidFill>
              <a:latin typeface="Cambria" pitchFamily="18" charset="0"/>
              <a:cs typeface="Times New Roman" pitchFamily="18" charset="0"/>
            </a:endParaRPr>
          </a:p>
        </p:txBody>
      </p:sp>
      <p:sp>
        <p:nvSpPr>
          <p:cNvPr id="2" name="TextBox 1">
            <a:extLst>
              <a:ext uri="{FF2B5EF4-FFF2-40B4-BE49-F238E27FC236}">
                <a16:creationId xmlns:a16="http://schemas.microsoft.com/office/drawing/2014/main" id="{66FAA5BD-FBF8-D9AC-E6BA-84AA17AD5B32}"/>
              </a:ext>
            </a:extLst>
          </p:cNvPr>
          <p:cNvSpPr txBox="1"/>
          <p:nvPr/>
        </p:nvSpPr>
        <p:spPr>
          <a:xfrm>
            <a:off x="2733040" y="2341109"/>
            <a:ext cx="6773669" cy="2862322"/>
          </a:xfrm>
          <a:prstGeom prst="rect">
            <a:avLst/>
          </a:prstGeom>
          <a:noFill/>
        </p:spPr>
        <p:txBody>
          <a:bodyPr wrap="square" rtlCol="0">
            <a:spAutoFit/>
          </a:bodyPr>
          <a:lstStyle/>
          <a:p>
            <a:pPr algn="ctr"/>
            <a:r>
              <a:rPr lang="vi-VN" sz="4500" b="1">
                <a:solidFill>
                  <a:srgbClr val="1F0ABC"/>
                </a:solidFill>
                <a:latin typeface="Cambria" pitchFamily="18" charset="0"/>
                <a:cs typeface="Times New Roman" pitchFamily="18" charset="0"/>
              </a:rPr>
              <a:t>Thực hiện vai trò, trách nhiệm của bản thân trong việc tổ chức cuộc sống gia đình</a:t>
            </a:r>
            <a:endParaRPr lang="en-US" sz="4500" b="1">
              <a:ln w="10541" cmpd="sng">
                <a:solidFill>
                  <a:schemeClr val="accent1">
                    <a:shade val="88000"/>
                    <a:satMod val="110000"/>
                  </a:schemeClr>
                </a:solidFill>
                <a:prstDash val="solid"/>
              </a:ln>
              <a:solidFill>
                <a:srgbClr val="1F0ABC"/>
              </a:solidFill>
              <a:latin typeface="Cambria" pitchFamily="18" charset="0"/>
              <a:ea typeface="Tahoma" pitchFamily="34" charset="0"/>
              <a:cs typeface="Times New Roman" pitchFamily="18" charset="0"/>
            </a:endParaRPr>
          </a:p>
        </p:txBody>
      </p:sp>
    </p:spTree>
    <p:extLst>
      <p:ext uri="{BB962C8B-B14F-4D97-AF65-F5344CB8AC3E}">
        <p14:creationId xmlns:p14="http://schemas.microsoft.com/office/powerpoint/2010/main" val="308271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9B0F6BD-6F81-3E98-8055-B44F93FD0C5E}"/>
              </a:ext>
            </a:extLst>
          </p:cNvPr>
          <p:cNvSpPr/>
          <p:nvPr/>
        </p:nvSpPr>
        <p:spPr>
          <a:xfrm>
            <a:off x="98017" y="67404"/>
            <a:ext cx="11754460" cy="868903"/>
          </a:xfrm>
          <a:prstGeom prst="roundRect">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98B71D0A-A0AE-1A27-8C38-0F2AC90C4BB3}"/>
              </a:ext>
            </a:extLst>
          </p:cNvPr>
          <p:cNvSpPr/>
          <p:nvPr/>
        </p:nvSpPr>
        <p:spPr>
          <a:xfrm>
            <a:off x="1493133" y="0"/>
            <a:ext cx="10509813" cy="868903"/>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11B1D67-50FF-C1B3-1C5F-B1094C1F41F9}"/>
              </a:ext>
            </a:extLst>
          </p:cNvPr>
          <p:cNvSpPr txBox="1"/>
          <p:nvPr/>
        </p:nvSpPr>
        <p:spPr>
          <a:xfrm>
            <a:off x="158121" y="101096"/>
            <a:ext cx="1388964" cy="707886"/>
          </a:xfrm>
          <a:prstGeom prst="rect">
            <a:avLst/>
          </a:prstGeom>
          <a:noFill/>
        </p:spPr>
        <p:txBody>
          <a:bodyPr wrap="square" rtlCol="0">
            <a:spAutoFit/>
          </a:bodyPr>
          <a:lstStyle/>
          <a:p>
            <a:pPr lvl="0" algn="ctr"/>
            <a:r>
              <a:rPr lang="en-US" sz="4000" b="1">
                <a:solidFill>
                  <a:schemeClr val="bg1"/>
                </a:solidFill>
                <a:latin typeface="Times New Roman" panose="02020603050405020304" pitchFamily="18" charset="0"/>
                <a:ea typeface="Cambria Math" pitchFamily="18" charset="0"/>
                <a:cs typeface="Times New Roman" panose="02020603050405020304" pitchFamily="18" charset="0"/>
              </a:rPr>
              <a:t>HĐ 1</a:t>
            </a:r>
            <a:endParaRPr lang="vi-VN" sz="4000" b="1">
              <a:solidFill>
                <a:schemeClr val="bg1"/>
              </a:solidFill>
              <a:latin typeface="Times New Roman" panose="02020603050405020304" pitchFamily="18" charset="0"/>
              <a:ea typeface="Cambria Math"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259F749-6830-09C2-1C2F-6C1FB8067453}"/>
              </a:ext>
            </a:extLst>
          </p:cNvPr>
          <p:cNvSpPr txBox="1"/>
          <p:nvPr/>
        </p:nvSpPr>
        <p:spPr>
          <a:xfrm>
            <a:off x="1493132" y="185179"/>
            <a:ext cx="10509813" cy="523220"/>
          </a:xfrm>
          <a:prstGeom prst="rect">
            <a:avLst/>
          </a:prstGeom>
          <a:noFill/>
        </p:spPr>
        <p:txBody>
          <a:bodyPr wrap="square" rtlCol="0">
            <a:spAutoFit/>
          </a:bodyPr>
          <a:lstStyle/>
          <a:p>
            <a:pPr lvl="0" algn="ctr"/>
            <a:r>
              <a:rPr lang="vi-VN" sz="2800" b="1">
                <a:solidFill>
                  <a:srgbClr val="C00000"/>
                </a:solidFill>
                <a:latin typeface="Times New Roman" panose="02020603050405020304" pitchFamily="18" charset="0"/>
                <a:ea typeface="Cambria Math" pitchFamily="18" charset="0"/>
                <a:cs typeface="Times New Roman" panose="02020603050405020304" pitchFamily="18" charset="0"/>
              </a:rPr>
              <a:t>Thảo luận về những việc cần làm để tổ chức cuộc sống gia đình</a:t>
            </a:r>
          </a:p>
        </p:txBody>
      </p:sp>
      <p:sp>
        <p:nvSpPr>
          <p:cNvPr id="11" name="TextBox 10">
            <a:extLst>
              <a:ext uri="{FF2B5EF4-FFF2-40B4-BE49-F238E27FC236}">
                <a16:creationId xmlns:a16="http://schemas.microsoft.com/office/drawing/2014/main" id="{DC5D593E-73FF-382D-B4BF-51BF3F756BBC}"/>
              </a:ext>
            </a:extLst>
          </p:cNvPr>
          <p:cNvSpPr txBox="1"/>
          <p:nvPr/>
        </p:nvSpPr>
        <p:spPr>
          <a:xfrm>
            <a:off x="335349" y="1619326"/>
            <a:ext cx="4454320" cy="4247317"/>
          </a:xfrm>
          <a:prstGeom prst="rect">
            <a:avLst/>
          </a:prstGeom>
          <a:noFill/>
        </p:spPr>
        <p:txBody>
          <a:bodyPr wrap="square" rtlCol="0">
            <a:spAutoFit/>
          </a:bodyPr>
          <a:lstStyle/>
          <a:p>
            <a:pPr lvl="0" algn="just"/>
            <a:r>
              <a:rPr lang="en-US" sz="3000" b="1">
                <a:solidFill>
                  <a:srgbClr val="002060"/>
                </a:solidFill>
                <a:latin typeface="Times New Roman" panose="02020603050405020304" pitchFamily="18" charset="0"/>
                <a:ea typeface="Cambria Math" pitchFamily="18" charset="0"/>
                <a:cs typeface="Times New Roman" panose="02020603050405020304" pitchFamily="18" charset="0"/>
              </a:rPr>
              <a:t>T</a:t>
            </a:r>
            <a:r>
              <a:rPr lang="vi-VN" sz="3000" b="1">
                <a:solidFill>
                  <a:srgbClr val="002060"/>
                </a:solidFill>
                <a:latin typeface="Times New Roman" panose="02020603050405020304" pitchFamily="18" charset="0"/>
                <a:ea typeface="Cambria Math" pitchFamily="18" charset="0"/>
                <a:cs typeface="Times New Roman" panose="02020603050405020304" pitchFamily="18" charset="0"/>
              </a:rPr>
              <a:t>ổ chức cuộc sống gia đình: </a:t>
            </a:r>
            <a:r>
              <a:rPr lang="vi-VN" sz="3000" b="1" i="1">
                <a:solidFill>
                  <a:srgbClr val="002060"/>
                </a:solidFill>
                <a:latin typeface="Times New Roman" panose="02020603050405020304" pitchFamily="18" charset="0"/>
                <a:ea typeface="Cambria Math" pitchFamily="18" charset="0"/>
                <a:cs typeface="Times New Roman" panose="02020603050405020304" pitchFamily="18" charset="0"/>
              </a:rPr>
              <a:t>là những hoạt động sắp xếp công việc, trách nhiệm của mỗi thành viên trong gia đình một cách có kế hoạch, hợp lí và hiệu quả nhằm hài hoà và thoả mãn nhu cầu của các thành viên trong gia đình.</a:t>
            </a:r>
          </a:p>
        </p:txBody>
      </p:sp>
      <p:grpSp>
        <p:nvGrpSpPr>
          <p:cNvPr id="12" name="Group 11">
            <a:extLst>
              <a:ext uri="{FF2B5EF4-FFF2-40B4-BE49-F238E27FC236}">
                <a16:creationId xmlns:a16="http://schemas.microsoft.com/office/drawing/2014/main" id="{D45BF259-8F21-6D4C-C4D7-A7C81F87D419}"/>
              </a:ext>
            </a:extLst>
          </p:cNvPr>
          <p:cNvGrpSpPr/>
          <p:nvPr/>
        </p:nvGrpSpPr>
        <p:grpSpPr>
          <a:xfrm>
            <a:off x="5620061" y="2075760"/>
            <a:ext cx="5917250" cy="4284829"/>
            <a:chOff x="3596019" y="-415882"/>
            <a:chExt cx="5525909" cy="5496630"/>
          </a:xfrm>
        </p:grpSpPr>
        <p:pic>
          <p:nvPicPr>
            <p:cNvPr id="13" name="Picture 12">
              <a:extLst>
                <a:ext uri="{FF2B5EF4-FFF2-40B4-BE49-F238E27FC236}">
                  <a16:creationId xmlns:a16="http://schemas.microsoft.com/office/drawing/2014/main" id="{4D85AB76-AE11-676D-BB36-38EE558586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6019" y="-415882"/>
              <a:ext cx="5525909" cy="5496630"/>
            </a:xfrm>
            <a:prstGeom prst="rect">
              <a:avLst/>
            </a:prstGeom>
          </p:spPr>
        </p:pic>
        <p:sp>
          <p:nvSpPr>
            <p:cNvPr id="14" name="TextBox 13">
              <a:extLst>
                <a:ext uri="{FF2B5EF4-FFF2-40B4-BE49-F238E27FC236}">
                  <a16:creationId xmlns:a16="http://schemas.microsoft.com/office/drawing/2014/main" id="{FF7ED56D-CD2E-7E94-1DA8-7BEB1F21B8A1}"/>
                </a:ext>
              </a:extLst>
            </p:cNvPr>
            <p:cNvSpPr txBox="1"/>
            <p:nvPr/>
          </p:nvSpPr>
          <p:spPr>
            <a:xfrm>
              <a:off x="4005219" y="559120"/>
              <a:ext cx="4550933" cy="1192842"/>
            </a:xfrm>
            <a:prstGeom prst="rect">
              <a:avLst/>
            </a:prstGeom>
            <a:noFill/>
          </p:spPr>
          <p:txBody>
            <a:bodyPr wrap="square" rtlCol="0">
              <a:spAutoFit/>
            </a:bodyPr>
            <a:lstStyle/>
            <a:p>
              <a:pPr algn="ctr">
                <a:lnSpc>
                  <a:spcPct val="150000"/>
                </a:lnSpc>
                <a:defRPr/>
              </a:pPr>
              <a:endParaRPr lang="en-US" sz="3200" b="1">
                <a:solidFill>
                  <a:srgbClr val="FF0000"/>
                </a:solidFill>
                <a:latin typeface="Times New Roman" pitchFamily="18" charset="0"/>
                <a:cs typeface="Times New Roman" pitchFamily="18" charset="0"/>
              </a:endParaRPr>
            </a:p>
          </p:txBody>
        </p:sp>
        <p:sp>
          <p:nvSpPr>
            <p:cNvPr id="15" name="6-Point Star 9">
              <a:extLst>
                <a:ext uri="{FF2B5EF4-FFF2-40B4-BE49-F238E27FC236}">
                  <a16:creationId xmlns:a16="http://schemas.microsoft.com/office/drawing/2014/main" id="{3FB2A2F2-987F-B2CA-0DD4-686723CE6175}"/>
                </a:ext>
              </a:extLst>
            </p:cNvPr>
            <p:cNvSpPr/>
            <p:nvPr/>
          </p:nvSpPr>
          <p:spPr>
            <a:xfrm>
              <a:off x="6089707" y="-107547"/>
              <a:ext cx="688308" cy="81541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2" descr="http://thquangtrung.hoankiem.edu.vn/upload/29321/fck/files/5(1).png">
            <a:extLst>
              <a:ext uri="{FF2B5EF4-FFF2-40B4-BE49-F238E27FC236}">
                <a16:creationId xmlns:a16="http://schemas.microsoft.com/office/drawing/2014/main" id="{14056D98-2AF4-AE8B-0584-D86F230D4E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2104" y="1003711"/>
            <a:ext cx="3033163" cy="214482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C67EA432-5D83-BD99-9B39-C21E8D10014E}"/>
              </a:ext>
            </a:extLst>
          </p:cNvPr>
          <p:cNvSpPr/>
          <p:nvPr/>
        </p:nvSpPr>
        <p:spPr>
          <a:xfrm>
            <a:off x="6058240" y="3454371"/>
            <a:ext cx="4846958" cy="1661993"/>
          </a:xfrm>
          <a:prstGeom prst="rect">
            <a:avLst/>
          </a:prstGeom>
        </p:spPr>
        <p:txBody>
          <a:bodyPr wrap="square">
            <a:spAutoFit/>
          </a:bodyPr>
          <a:lstStyle/>
          <a:p>
            <a:pPr algn="ctr"/>
            <a:r>
              <a:rPr lang="vi-VN" sz="3400" b="1">
                <a:solidFill>
                  <a:schemeClr val="tx2">
                    <a:lumMod val="95000"/>
                    <a:lumOff val="5000"/>
                  </a:schemeClr>
                </a:solidFill>
                <a:latin typeface="Times New Roman" pitchFamily="18" charset="0"/>
                <a:cs typeface="Times New Roman" pitchFamily="18" charset="0"/>
              </a:rPr>
              <a:t>Theo em, cần làm những việc gì để tổ chức tốt cuộc sống gia đình?</a:t>
            </a:r>
            <a:endParaRPr lang="en-US" sz="3400" b="1">
              <a:solidFill>
                <a:schemeClr val="tx2">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02114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CA56FA6-1466-8C23-FC5F-E6E05A85734B}"/>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29">
            <a:extLst>
              <a:ext uri="{FF2B5EF4-FFF2-40B4-BE49-F238E27FC236}">
                <a16:creationId xmlns:a16="http://schemas.microsoft.com/office/drawing/2014/main" id="{07D3048B-E07D-FDEC-6503-39240D67CBD1}"/>
              </a:ext>
            </a:extLst>
          </p:cNvPr>
          <p:cNvSpPr/>
          <p:nvPr/>
        </p:nvSpPr>
        <p:spPr>
          <a:xfrm>
            <a:off x="2070791" y="0"/>
            <a:ext cx="7865689" cy="588467"/>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latin typeface="Times New Roman" panose="02020603050405020304" pitchFamily="18" charset="0"/>
                <a:ea typeface="Cambria" panose="02040503050406030204" pitchFamily="18" charset="0"/>
                <a:cs typeface="Times New Roman" panose="02020603050405020304" pitchFamily="18" charset="0"/>
              </a:rPr>
              <a:t>Những việc cần làm để tổ chức cuộc sống gia đình</a:t>
            </a:r>
            <a:endParaRPr lang="en-US" sz="26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9F9CD23-A6A8-714F-F299-06B5FCBB3444}"/>
              </a:ext>
            </a:extLst>
          </p:cNvPr>
          <p:cNvSpPr/>
          <p:nvPr/>
        </p:nvSpPr>
        <p:spPr>
          <a:xfrm>
            <a:off x="445275" y="682520"/>
            <a:ext cx="11355461" cy="5632311"/>
          </a:xfrm>
          <a:prstGeom prst="rect">
            <a:avLst/>
          </a:prstGeom>
          <a:noFill/>
        </p:spPr>
        <p:txBody>
          <a:bodyPr wrap="square">
            <a:spAutoFit/>
          </a:bodyPr>
          <a:lstStyle/>
          <a:p>
            <a:pPr marL="457200" indent="-457200" algn="just">
              <a:buBlip>
                <a:blip r:embed="rId2"/>
              </a:buBlip>
            </a:pPr>
            <a:r>
              <a:rPr lang="vi-VN" sz="3000">
                <a:solidFill>
                  <a:schemeClr val="bg2">
                    <a:lumMod val="25000"/>
                  </a:schemeClr>
                </a:solidFill>
                <a:latin typeface="Times New Roman" pitchFamily="18" charset="0"/>
                <a:cs typeface="Times New Roman" pitchFamily="18" charset="0"/>
              </a:rPr>
              <a:t>Sắp xếp các hoạt động sinh hoạt gia đình trong một ngày: làm việc nhà, chuẩn bị bữa ăn, phát triển kinh tế...</a:t>
            </a:r>
          </a:p>
          <a:p>
            <a:pPr marL="457200" indent="-457200" algn="just">
              <a:buBlip>
                <a:blip r:embed="rId2"/>
              </a:buBlip>
            </a:pPr>
            <a:r>
              <a:rPr lang="vi-VN" sz="3000">
                <a:solidFill>
                  <a:schemeClr val="bg2">
                    <a:lumMod val="25000"/>
                  </a:schemeClr>
                </a:solidFill>
                <a:latin typeface="Times New Roman" pitchFamily="18" charset="0"/>
                <a:cs typeface="Times New Roman" pitchFamily="18" charset="0"/>
              </a:rPr>
              <a:t>Sắp xếp các hoạt động sinh hoạt gia đình trong ngày nghỉ, ngày lễ: du lịch, thăm họ hàng...</a:t>
            </a:r>
          </a:p>
          <a:p>
            <a:pPr marL="457200" indent="-457200" algn="just">
              <a:buBlip>
                <a:blip r:embed="rId2"/>
              </a:buBlip>
            </a:pPr>
            <a:r>
              <a:rPr lang="vi-VN" sz="3000">
                <a:solidFill>
                  <a:schemeClr val="bg2">
                    <a:lumMod val="25000"/>
                  </a:schemeClr>
                </a:solidFill>
                <a:latin typeface="Times New Roman" pitchFamily="18" charset="0"/>
                <a:cs typeface="Times New Roman" pitchFamily="18" charset="0"/>
              </a:rPr>
              <a:t>Xác định trách nhiệm của từng thành viên trong các công việc gia đình: chia sẻ việc nhà, giúp đỡ nhau trong học tập, chăm sóc lẫn nhau...</a:t>
            </a:r>
          </a:p>
          <a:p>
            <a:pPr marL="457200" indent="-457200" algn="just">
              <a:buBlip>
                <a:blip r:embed="rId2"/>
              </a:buBlip>
            </a:pPr>
            <a:r>
              <a:rPr lang="vi-VN" sz="3000">
                <a:solidFill>
                  <a:schemeClr val="bg2">
                    <a:lumMod val="25000"/>
                  </a:schemeClr>
                </a:solidFill>
                <a:latin typeface="Times New Roman" pitchFamily="18" charset="0"/>
                <a:cs typeface="Times New Roman" pitchFamily="18" charset="0"/>
              </a:rPr>
              <a:t>Thực hiện những việc làm gắn kết các thành viên trong gia đình: tổ chức sinh nhật, cùng tập thể thao, cùng nấu ăn...</a:t>
            </a:r>
          </a:p>
          <a:p>
            <a:pPr marL="457200" indent="-457200" algn="just">
              <a:buBlip>
                <a:blip r:embed="rId2"/>
              </a:buBlip>
            </a:pPr>
            <a:r>
              <a:rPr lang="vi-VN" sz="3000">
                <a:solidFill>
                  <a:schemeClr val="bg2">
                    <a:lumMod val="25000"/>
                  </a:schemeClr>
                </a:solidFill>
                <a:latin typeface="Times New Roman" pitchFamily="18" charset="0"/>
                <a:cs typeface="Times New Roman" pitchFamily="18" charset="0"/>
              </a:rPr>
              <a:t>Chia sẻ khi có niềm vui, nỗi buồn.</a:t>
            </a:r>
          </a:p>
          <a:p>
            <a:pPr marL="457200" indent="-457200" algn="just">
              <a:buBlip>
                <a:blip r:embed="rId2"/>
              </a:buBlip>
            </a:pPr>
            <a:r>
              <a:rPr lang="vi-VN" sz="3000">
                <a:solidFill>
                  <a:schemeClr val="bg2">
                    <a:lumMod val="25000"/>
                  </a:schemeClr>
                </a:solidFill>
                <a:latin typeface="Times New Roman" pitchFamily="18" charset="0"/>
                <a:cs typeface="Times New Roman" pitchFamily="18" charset="0"/>
              </a:rPr>
              <a:t>Hỗ trợ nhau trong các hoạt động</a:t>
            </a:r>
          </a:p>
          <a:p>
            <a:pPr marL="457200" indent="-457200" algn="just">
              <a:buBlip>
                <a:blip r:embed="rId2"/>
              </a:buBlip>
            </a:pPr>
            <a:r>
              <a:rPr lang="vi-VN" sz="3000">
                <a:solidFill>
                  <a:schemeClr val="bg2">
                    <a:lumMod val="25000"/>
                  </a:schemeClr>
                </a:solidFill>
                <a:latin typeface="Times New Roman" pitchFamily="18" charset="0"/>
                <a:cs typeface="Times New Roman" pitchFamily="18" charset="0"/>
              </a:rPr>
              <a:t>Chăm sóc mọi người khi đau ốm.</a:t>
            </a:r>
          </a:p>
        </p:txBody>
      </p:sp>
    </p:spTree>
    <p:extLst>
      <p:ext uri="{BB962C8B-B14F-4D97-AF65-F5344CB8AC3E}">
        <p14:creationId xmlns:p14="http://schemas.microsoft.com/office/powerpoint/2010/main" val="412970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down)">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down)">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down)">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wipe(down)">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wipe(down)">
                                      <p:cBhvr>
                                        <p:cTn id="42" dur="500"/>
                                        <p:tgtEl>
                                          <p:spTgt spid="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wipe(down)">
                                      <p:cBhvr>
                                        <p:cTn id="4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9B0F6BD-6F81-3E98-8055-B44F93FD0C5E}"/>
              </a:ext>
            </a:extLst>
          </p:cNvPr>
          <p:cNvSpPr/>
          <p:nvPr/>
        </p:nvSpPr>
        <p:spPr>
          <a:xfrm>
            <a:off x="98017" y="67404"/>
            <a:ext cx="11754460" cy="1222359"/>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98B71D0A-A0AE-1A27-8C38-0F2AC90C4BB3}"/>
              </a:ext>
            </a:extLst>
          </p:cNvPr>
          <p:cNvSpPr/>
          <p:nvPr/>
        </p:nvSpPr>
        <p:spPr>
          <a:xfrm>
            <a:off x="1493133" y="0"/>
            <a:ext cx="10509813" cy="1222359"/>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11B1D67-50FF-C1B3-1C5F-B1094C1F41F9}"/>
              </a:ext>
            </a:extLst>
          </p:cNvPr>
          <p:cNvSpPr txBox="1"/>
          <p:nvPr/>
        </p:nvSpPr>
        <p:spPr>
          <a:xfrm>
            <a:off x="158121" y="294136"/>
            <a:ext cx="1388964" cy="707886"/>
          </a:xfrm>
          <a:prstGeom prst="rect">
            <a:avLst/>
          </a:prstGeom>
          <a:noFill/>
        </p:spPr>
        <p:txBody>
          <a:bodyPr wrap="square" rtlCol="0">
            <a:spAutoFit/>
          </a:bodyPr>
          <a:lstStyle/>
          <a:p>
            <a:pPr lvl="0" algn="ctr"/>
            <a:r>
              <a:rPr lang="en-US" sz="4000" b="1">
                <a:solidFill>
                  <a:schemeClr val="bg1"/>
                </a:solidFill>
                <a:latin typeface="Times New Roman" panose="02020603050405020304" pitchFamily="18" charset="0"/>
                <a:ea typeface="Cambria Math" pitchFamily="18" charset="0"/>
                <a:cs typeface="Times New Roman" panose="02020603050405020304" pitchFamily="18" charset="0"/>
              </a:rPr>
              <a:t>HĐ 2</a:t>
            </a:r>
            <a:endParaRPr lang="vi-VN" sz="4000" b="1">
              <a:solidFill>
                <a:schemeClr val="bg1"/>
              </a:solidFill>
              <a:latin typeface="Times New Roman" panose="02020603050405020304" pitchFamily="18" charset="0"/>
              <a:ea typeface="Cambria Math"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259F749-6830-09C2-1C2F-6C1FB8067453}"/>
              </a:ext>
            </a:extLst>
          </p:cNvPr>
          <p:cNvSpPr txBox="1"/>
          <p:nvPr/>
        </p:nvSpPr>
        <p:spPr>
          <a:xfrm>
            <a:off x="1624811" y="-13059"/>
            <a:ext cx="10120150" cy="1292662"/>
          </a:xfrm>
          <a:prstGeom prst="rect">
            <a:avLst/>
          </a:prstGeom>
          <a:noFill/>
        </p:spPr>
        <p:txBody>
          <a:bodyPr wrap="square" rtlCol="0">
            <a:spAutoFit/>
          </a:bodyPr>
          <a:lstStyle/>
          <a:p>
            <a:pPr lvl="0" algn="ctr"/>
            <a:r>
              <a:rPr lang="vi-VN" sz="2600" b="1">
                <a:solidFill>
                  <a:srgbClr val="C00000"/>
                </a:solidFill>
                <a:latin typeface="Times New Roman" panose="02020603050405020304" pitchFamily="18" charset="0"/>
                <a:ea typeface="Cambria Math" pitchFamily="18" charset="0"/>
                <a:cs typeface="Times New Roman" panose="02020603050405020304" pitchFamily="18" charset="0"/>
              </a:rPr>
              <a:t>Trao đổi những việc làm thể hiện vai trò, trách nhiệm của em trong việc tổ chức cuộc sống gia đình. Thể hiện vai trò, trách nhiệm của em trong việc tổ chức cuộc sống gia đình ở các tình huống cụ thể</a:t>
            </a:r>
          </a:p>
        </p:txBody>
      </p:sp>
      <p:grpSp>
        <p:nvGrpSpPr>
          <p:cNvPr id="6" name="Group 5">
            <a:extLst>
              <a:ext uri="{FF2B5EF4-FFF2-40B4-BE49-F238E27FC236}">
                <a16:creationId xmlns:a16="http://schemas.microsoft.com/office/drawing/2014/main" id="{1C67B5BC-5CEE-D3AA-637A-455D21980E0B}"/>
              </a:ext>
            </a:extLst>
          </p:cNvPr>
          <p:cNvGrpSpPr/>
          <p:nvPr/>
        </p:nvGrpSpPr>
        <p:grpSpPr>
          <a:xfrm>
            <a:off x="5724301" y="2363352"/>
            <a:ext cx="5917250" cy="2783911"/>
            <a:chOff x="3596019" y="-415882"/>
            <a:chExt cx="5525909" cy="5496630"/>
          </a:xfrm>
        </p:grpSpPr>
        <p:pic>
          <p:nvPicPr>
            <p:cNvPr id="7" name="Picture 6">
              <a:extLst>
                <a:ext uri="{FF2B5EF4-FFF2-40B4-BE49-F238E27FC236}">
                  <a16:creationId xmlns:a16="http://schemas.microsoft.com/office/drawing/2014/main" id="{DC462360-8A07-7297-1C02-62E53B1A3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6019" y="-415882"/>
              <a:ext cx="5525909" cy="5496630"/>
            </a:xfrm>
            <a:prstGeom prst="rect">
              <a:avLst/>
            </a:prstGeom>
          </p:spPr>
        </p:pic>
        <p:sp>
          <p:nvSpPr>
            <p:cNvPr id="8" name="TextBox 7">
              <a:extLst>
                <a:ext uri="{FF2B5EF4-FFF2-40B4-BE49-F238E27FC236}">
                  <a16:creationId xmlns:a16="http://schemas.microsoft.com/office/drawing/2014/main" id="{251A8403-D7DE-7FDA-880A-380633E339F0}"/>
                </a:ext>
              </a:extLst>
            </p:cNvPr>
            <p:cNvSpPr txBox="1"/>
            <p:nvPr/>
          </p:nvSpPr>
          <p:spPr>
            <a:xfrm>
              <a:off x="4005219" y="559120"/>
              <a:ext cx="4550933" cy="1192842"/>
            </a:xfrm>
            <a:prstGeom prst="rect">
              <a:avLst/>
            </a:prstGeom>
            <a:noFill/>
          </p:spPr>
          <p:txBody>
            <a:bodyPr wrap="square" rtlCol="0">
              <a:spAutoFit/>
            </a:bodyPr>
            <a:lstStyle/>
            <a:p>
              <a:pPr algn="ctr">
                <a:lnSpc>
                  <a:spcPct val="150000"/>
                </a:lnSpc>
                <a:defRPr/>
              </a:pPr>
              <a:endParaRPr lang="en-US" sz="3200" b="1">
                <a:solidFill>
                  <a:srgbClr val="FF0000"/>
                </a:solidFill>
                <a:latin typeface="Times New Roman" pitchFamily="18" charset="0"/>
                <a:cs typeface="Times New Roman" pitchFamily="18" charset="0"/>
              </a:endParaRPr>
            </a:p>
          </p:txBody>
        </p:sp>
        <p:sp>
          <p:nvSpPr>
            <p:cNvPr id="9" name="6-Point Star 12">
              <a:extLst>
                <a:ext uri="{FF2B5EF4-FFF2-40B4-BE49-F238E27FC236}">
                  <a16:creationId xmlns:a16="http://schemas.microsoft.com/office/drawing/2014/main" id="{D2D7F4A9-7B05-D938-04EF-2AE44D97B9AB}"/>
                </a:ext>
              </a:extLst>
            </p:cNvPr>
            <p:cNvSpPr/>
            <p:nvPr/>
          </p:nvSpPr>
          <p:spPr>
            <a:xfrm>
              <a:off x="6089707" y="-107547"/>
              <a:ext cx="688308" cy="81541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2" descr="http://thquangtrung.hoankiem.edu.vn/upload/29321/fck/files/5(1).png">
            <a:extLst>
              <a:ext uri="{FF2B5EF4-FFF2-40B4-BE49-F238E27FC236}">
                <a16:creationId xmlns:a16="http://schemas.microsoft.com/office/drawing/2014/main" id="{D0C80F0B-6BD7-9846-9DE5-8A678CA671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7182" y="1516495"/>
            <a:ext cx="3033163" cy="214482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F591F80-3526-6C40-0E6B-BC0C204675CC}"/>
              </a:ext>
            </a:extLst>
          </p:cNvPr>
          <p:cNvSpPr/>
          <p:nvPr/>
        </p:nvSpPr>
        <p:spPr>
          <a:xfrm>
            <a:off x="6259447" y="2833943"/>
            <a:ext cx="4846958" cy="1654748"/>
          </a:xfrm>
          <a:prstGeom prst="rect">
            <a:avLst/>
          </a:prstGeom>
        </p:spPr>
        <p:txBody>
          <a:bodyPr wrap="square">
            <a:spAutoFit/>
          </a:bodyPr>
          <a:lstStyle/>
          <a:p>
            <a:pPr algn="ctr">
              <a:lnSpc>
                <a:spcPct val="150000"/>
              </a:lnSpc>
            </a:pPr>
            <a:r>
              <a:rPr lang="en-US" sz="3600" b="1">
                <a:solidFill>
                  <a:srgbClr val="C00000"/>
                </a:solidFill>
                <a:latin typeface="Times New Roman" pitchFamily="18" charset="0"/>
                <a:cs typeface="Times New Roman" pitchFamily="18" charset="0"/>
              </a:rPr>
              <a:t>Thực hiện các nhiệm vụ sau đây</a:t>
            </a:r>
          </a:p>
        </p:txBody>
      </p:sp>
      <p:pic>
        <p:nvPicPr>
          <p:cNvPr id="19" name="Picture 2">
            <a:extLst>
              <a:ext uri="{FF2B5EF4-FFF2-40B4-BE49-F238E27FC236}">
                <a16:creationId xmlns:a16="http://schemas.microsoft.com/office/drawing/2014/main" id="{53EE4BF5-1FE0-E207-9EF0-A776C1804D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133" y="3812632"/>
            <a:ext cx="3942670" cy="266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69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F63DFA1-8818-1D62-E014-25E9CE111986}"/>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9">
            <a:extLst>
              <a:ext uri="{FF2B5EF4-FFF2-40B4-BE49-F238E27FC236}">
                <a16:creationId xmlns:a16="http://schemas.microsoft.com/office/drawing/2014/main" id="{954CFBFC-51B2-0BD4-03C3-55C8E95E4C6C}"/>
              </a:ext>
            </a:extLst>
          </p:cNvPr>
          <p:cNvSpPr/>
          <p:nvPr/>
        </p:nvSpPr>
        <p:spPr>
          <a:xfrm>
            <a:off x="965201" y="0"/>
            <a:ext cx="10231120" cy="88392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latin typeface="Times New Roman" panose="02020603050405020304" pitchFamily="18" charset="0"/>
                <a:ea typeface="Cambria" panose="02040503050406030204" pitchFamily="18" charset="0"/>
                <a:cs typeface="Times New Roman" panose="02020603050405020304" pitchFamily="18" charset="0"/>
              </a:rPr>
              <a:t>Những việc làm thể hiện vai trò, trách nhiệm của em trong việc tổ chức cuộc sống gia đình</a:t>
            </a:r>
            <a:endParaRPr lang="en-US" sz="26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BFD64C6B-8E57-2CA4-7FAF-CAF40EB42069}"/>
              </a:ext>
            </a:extLst>
          </p:cNvPr>
          <p:cNvSpPr/>
          <p:nvPr/>
        </p:nvSpPr>
        <p:spPr>
          <a:xfrm>
            <a:off x="445275" y="1096830"/>
            <a:ext cx="11534521" cy="5170646"/>
          </a:xfrm>
          <a:prstGeom prst="rect">
            <a:avLst/>
          </a:prstGeom>
          <a:noFill/>
        </p:spPr>
        <p:txBody>
          <a:bodyPr wrap="square">
            <a:spAutoFit/>
          </a:bodyPr>
          <a:lstStyle/>
          <a:p>
            <a:pPr marL="457200" indent="-457200" algn="just">
              <a:buBlip>
                <a:blip r:embed="rId2"/>
              </a:buBlip>
            </a:pPr>
            <a:r>
              <a:rPr lang="vi-VN" sz="3000">
                <a:solidFill>
                  <a:schemeClr val="bg2">
                    <a:lumMod val="25000"/>
                  </a:schemeClr>
                </a:solidFill>
                <a:latin typeface="Times New Roman" pitchFamily="18" charset="0"/>
                <a:cs typeface="Times New Roman" pitchFamily="18" charset="0"/>
              </a:rPr>
              <a:t>Chủ động gợi hỏi khi thấy người thân có biểu hiện buồn, chán... để chia sẻ.</a:t>
            </a:r>
          </a:p>
          <a:p>
            <a:pPr marL="457200" indent="-457200" algn="just">
              <a:buBlip>
                <a:blip r:embed="rId2"/>
              </a:buBlip>
            </a:pPr>
            <a:r>
              <a:rPr lang="vi-VN" sz="3000">
                <a:solidFill>
                  <a:schemeClr val="accent1">
                    <a:lumMod val="75000"/>
                  </a:schemeClr>
                </a:solidFill>
                <a:latin typeface="Times New Roman" pitchFamily="18" charset="0"/>
                <a:cs typeface="Times New Roman" pitchFamily="18" charset="0"/>
              </a:rPr>
              <a:t>Làm những việc giúp người thân giải toả sự buồn, chán để có thêm năng lượng tích cực.</a:t>
            </a:r>
          </a:p>
          <a:p>
            <a:pPr marL="457200" indent="-457200" algn="just">
              <a:buBlip>
                <a:blip r:embed="rId2"/>
              </a:buBlip>
            </a:pPr>
            <a:r>
              <a:rPr lang="vi-VN" sz="3000">
                <a:solidFill>
                  <a:schemeClr val="accent6">
                    <a:lumMod val="50000"/>
                  </a:schemeClr>
                </a:solidFill>
                <a:latin typeface="Times New Roman" pitchFamily="18" charset="0"/>
                <a:cs typeface="Times New Roman" pitchFamily="18" charset="0"/>
              </a:rPr>
              <a:t>Chủ động tham gia hoá giải mâu thuẫn, xung đột xảy ra trong gia đình.</a:t>
            </a:r>
          </a:p>
          <a:p>
            <a:pPr marL="457200" indent="-457200" algn="just">
              <a:buBlip>
                <a:blip r:embed="rId2"/>
              </a:buBlip>
            </a:pPr>
            <a:r>
              <a:rPr lang="vi-VN" sz="3000">
                <a:solidFill>
                  <a:schemeClr val="bg2">
                    <a:lumMod val="25000"/>
                  </a:schemeClr>
                </a:solidFill>
                <a:latin typeface="Times New Roman" pitchFamily="18" charset="0"/>
                <a:cs typeface="Times New Roman" pitchFamily="18" charset="0"/>
              </a:rPr>
              <a:t>Có ý thức mang lại niềm vui cho các thành viên trong gia đình.</a:t>
            </a:r>
          </a:p>
          <a:p>
            <a:pPr marL="457200" indent="-457200" algn="just">
              <a:buBlip>
                <a:blip r:embed="rId2"/>
              </a:buBlip>
            </a:pPr>
            <a:r>
              <a:rPr lang="vi-VN" sz="3000">
                <a:solidFill>
                  <a:srgbClr val="0070C0"/>
                </a:solidFill>
                <a:latin typeface="Times New Roman" pitchFamily="18" charset="0"/>
                <a:cs typeface="Times New Roman" pitchFamily="18" charset="0"/>
              </a:rPr>
              <a:t>Chăm sóc sức khỏe thể chất và quan tâm đến mọi người trong gia đình</a:t>
            </a:r>
          </a:p>
          <a:p>
            <a:pPr marL="457200" indent="-457200" algn="just">
              <a:buBlip>
                <a:blip r:embed="rId2"/>
              </a:buBlip>
            </a:pPr>
            <a:r>
              <a:rPr lang="vi-VN" sz="3000">
                <a:solidFill>
                  <a:srgbClr val="C00000"/>
                </a:solidFill>
                <a:latin typeface="Times New Roman" pitchFamily="18" charset="0"/>
                <a:cs typeface="Times New Roman" pitchFamily="18" charset="0"/>
              </a:rPr>
              <a:t>Tạo ra những sự kiện, cuộc nói chuyện, hoạt động chung để kéo mọi người cùng thực hiện.</a:t>
            </a:r>
          </a:p>
          <a:p>
            <a:pPr marL="457200" indent="-457200" algn="just">
              <a:buBlip>
                <a:blip r:embed="rId2"/>
              </a:buBlip>
            </a:pPr>
            <a:r>
              <a:rPr lang="vi-VN" sz="3000">
                <a:solidFill>
                  <a:schemeClr val="bg2">
                    <a:lumMod val="25000"/>
                  </a:schemeClr>
                </a:solidFill>
                <a:latin typeface="Times New Roman" pitchFamily="18" charset="0"/>
                <a:cs typeface="Times New Roman" pitchFamily="18" charset="0"/>
              </a:rPr>
              <a:t>Kết hợp hài hoà giữa nhiệm vụ học tập và giúp đỡ gia đình.</a:t>
            </a:r>
          </a:p>
          <a:p>
            <a:pPr marL="457200" indent="-457200" algn="just">
              <a:buBlip>
                <a:blip r:embed="rId2"/>
              </a:buBlip>
            </a:pPr>
            <a:r>
              <a:rPr lang="vi-VN" sz="3000">
                <a:solidFill>
                  <a:schemeClr val="accent6">
                    <a:lumMod val="75000"/>
                  </a:schemeClr>
                </a:solidFill>
                <a:latin typeface="Times New Roman" pitchFamily="18" charset="0"/>
                <a:cs typeface="Times New Roman" pitchFamily="18" charset="0"/>
              </a:rPr>
              <a:t>Tham gia phát triển kinh tế gia đình.</a:t>
            </a:r>
          </a:p>
        </p:txBody>
      </p:sp>
    </p:spTree>
    <p:extLst>
      <p:ext uri="{BB962C8B-B14F-4D97-AF65-F5344CB8AC3E}">
        <p14:creationId xmlns:p14="http://schemas.microsoft.com/office/powerpoint/2010/main" val="148254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down)">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down)">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down)">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wipe(down)">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down)">
                                      <p:cBhvr>
                                        <p:cTn id="47" dur="500"/>
                                        <p:tgtEl>
                                          <p:spTgt spid="4">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wipe(down)">
                                      <p:cBhvr>
                                        <p:cTn id="5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
            <a:extLst>
              <a:ext uri="{FF2B5EF4-FFF2-40B4-BE49-F238E27FC236}">
                <a16:creationId xmlns:a16="http://schemas.microsoft.com/office/drawing/2014/main" id="{AE6C2498-E32C-E7FF-EBB4-DF3DC42C5520}"/>
              </a:ext>
            </a:extLst>
          </p:cNvPr>
          <p:cNvSpPr/>
          <p:nvPr/>
        </p:nvSpPr>
        <p:spPr>
          <a:xfrm>
            <a:off x="479947" y="430056"/>
            <a:ext cx="10768086" cy="1569494"/>
          </a:xfrm>
          <a:prstGeom prst="roundRect">
            <a:avLst/>
          </a:prstGeom>
          <a:solidFill>
            <a:sysClr val="window" lastClr="FFFFFF"/>
          </a:solidFill>
          <a:ln w="38100" cap="flat" cmpd="sng" algn="ctr">
            <a:solidFill>
              <a:srgbClr val="17A81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 name="Down Arrow Callout 1">
            <a:extLst>
              <a:ext uri="{FF2B5EF4-FFF2-40B4-BE49-F238E27FC236}">
                <a16:creationId xmlns:a16="http://schemas.microsoft.com/office/drawing/2014/main" id="{827A29D5-215B-C58B-792C-3CD2F21C280D}"/>
              </a:ext>
            </a:extLst>
          </p:cNvPr>
          <p:cNvSpPr/>
          <p:nvPr/>
        </p:nvSpPr>
        <p:spPr>
          <a:xfrm>
            <a:off x="479947" y="143453"/>
            <a:ext cx="2333767" cy="682388"/>
          </a:xfrm>
          <a:prstGeom prst="downArrowCallout">
            <a:avLst/>
          </a:prstGeom>
          <a:solidFill>
            <a:sysClr val="window" lastClr="FFFFFF">
              <a:lumMod val="9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C00000"/>
                </a:solidFill>
                <a:effectLst/>
                <a:uLnTx/>
                <a:uFillTx/>
                <a:latin typeface="Times New Roman" pitchFamily="18" charset="0"/>
                <a:ea typeface="+mn-ea"/>
                <a:cs typeface="Times New Roman" pitchFamily="18" charset="0"/>
              </a:rPr>
              <a:t>Tình huống 1</a:t>
            </a:r>
          </a:p>
        </p:txBody>
      </p:sp>
      <p:sp>
        <p:nvSpPr>
          <p:cNvPr id="9" name="Rectangle 8">
            <a:extLst>
              <a:ext uri="{FF2B5EF4-FFF2-40B4-BE49-F238E27FC236}">
                <a16:creationId xmlns:a16="http://schemas.microsoft.com/office/drawing/2014/main" id="{D03053A4-C0AC-EC1B-F5BE-6B62F1741590}"/>
              </a:ext>
            </a:extLst>
          </p:cNvPr>
          <p:cNvSpPr/>
          <p:nvPr/>
        </p:nvSpPr>
        <p:spPr>
          <a:xfrm>
            <a:off x="552643" y="802185"/>
            <a:ext cx="10622693" cy="1119116"/>
          </a:xfrm>
          <a:prstGeom prst="rect">
            <a:avLst/>
          </a:prstGeom>
          <a:solidFill>
            <a:sysClr val="window" lastClr="FFFFFF"/>
          </a:solidFill>
          <a:ln w="12700" cap="flat" cmpd="sng" algn="ctr">
            <a:noFill/>
            <a:prstDash val="solid"/>
            <a:miter lim="800000"/>
          </a:ln>
          <a:effectLst/>
        </p:spPr>
        <p:txBody>
          <a:bodyPr rtlCol="0" anchor="ctr"/>
          <a:lstStyle/>
          <a:p>
            <a:pPr lvl="0" algn="ctr"/>
            <a:r>
              <a:rPr lang="vi-VN" sz="2400" kern="0">
                <a:solidFill>
                  <a:srgbClr val="002060"/>
                </a:solidFill>
                <a:latin typeface="Times New Roman" pitchFamily="18" charset="0"/>
                <a:cs typeface="Times New Roman" pitchFamily="18" charset="0"/>
              </a:rPr>
              <a:t>Thời gian gần đây, em trai S thường đi học hoặc đi chơi thể thao về muộn nên không ăn cơm cùng gia đình. Ngày nghỉ cuối tuần thì thức rất khuya và ngủ dậy muộn. Bố mẹ khá lo lắng về cách sinh hoạt của em trai S. Nếu là S, em khuyên em trai làm gì?</a:t>
            </a:r>
            <a:endParaRPr kumimoji="0" lang="en-US" sz="2400" b="0" i="0" u="none" strike="noStrike" kern="0" cap="none" spc="0" normalizeH="0" baseline="0" noProof="0">
              <a:ln>
                <a:noFill/>
              </a:ln>
              <a:solidFill>
                <a:srgbClr val="002060"/>
              </a:solidFill>
              <a:effectLst/>
              <a:uLnTx/>
              <a:uFillTx/>
              <a:latin typeface="Times New Roman" pitchFamily="18" charset="0"/>
              <a:ea typeface="+mn-ea"/>
              <a:cs typeface="Times New Roman" pitchFamily="18" charset="0"/>
            </a:endParaRPr>
          </a:p>
        </p:txBody>
      </p:sp>
      <p:sp>
        <p:nvSpPr>
          <p:cNvPr id="11" name="Rectangle 10">
            <a:extLst>
              <a:ext uri="{FF2B5EF4-FFF2-40B4-BE49-F238E27FC236}">
                <a16:creationId xmlns:a16="http://schemas.microsoft.com/office/drawing/2014/main" id="{D0A88D6B-9E06-1392-8A07-9FD13DA42801}"/>
              </a:ext>
            </a:extLst>
          </p:cNvPr>
          <p:cNvSpPr/>
          <p:nvPr/>
        </p:nvSpPr>
        <p:spPr>
          <a:xfrm>
            <a:off x="479947" y="2371679"/>
            <a:ext cx="7763586" cy="3575714"/>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342900" lvl="0" indent="-342900" algn="just">
              <a:buFont typeface="Wingdings" pitchFamily="2" charset="2"/>
              <a:buChar char="Ø"/>
            </a:pPr>
            <a:r>
              <a:rPr lang="vi-VN" sz="2600" i="1" kern="0">
                <a:solidFill>
                  <a:srgbClr val="C00000"/>
                </a:solidFill>
                <a:latin typeface="Times New Roman" pitchFamily="18" charset="0"/>
                <a:cs typeface="Times New Roman" pitchFamily="18" charset="0"/>
              </a:rPr>
              <a:t>S nói chuyện riêng với em trai, cùng em xây dựng một thời khóa biểu phù hợp của cả 2 anh em và cùng em thực hiện. Gần gũi, khuyên bảo em nên thực hiện lịch sinh hoạt phù hợp để bố mẹ bớt lo lắng muộn phiền. </a:t>
            </a:r>
            <a:endParaRPr lang="en-US" sz="2600" i="1" kern="0">
              <a:solidFill>
                <a:srgbClr val="C00000"/>
              </a:solidFill>
              <a:latin typeface="Times New Roman" pitchFamily="18" charset="0"/>
              <a:cs typeface="Times New Roman" pitchFamily="18" charset="0"/>
            </a:endParaRPr>
          </a:p>
          <a:p>
            <a:pPr marL="342900" lvl="0" indent="-342900" algn="just">
              <a:buFont typeface="Wingdings" pitchFamily="2" charset="2"/>
              <a:buChar char="Ø"/>
            </a:pPr>
            <a:r>
              <a:rPr lang="vi-VN" sz="2600" i="1" kern="0">
                <a:solidFill>
                  <a:srgbClr val="C00000"/>
                </a:solidFill>
                <a:latin typeface="Times New Roman" pitchFamily="18" charset="0"/>
                <a:cs typeface="Times New Roman" pitchFamily="18" charset="0"/>
              </a:rPr>
              <a:t>Theo dõi, giúp đỡ những khó khăn của em trong quá trình thực hiện. </a:t>
            </a:r>
            <a:endParaRPr lang="en-US" sz="2600" i="1" kern="0">
              <a:solidFill>
                <a:srgbClr val="C00000"/>
              </a:solidFill>
              <a:latin typeface="Times New Roman" pitchFamily="18" charset="0"/>
              <a:cs typeface="Times New Roman" pitchFamily="18" charset="0"/>
            </a:endParaRPr>
          </a:p>
          <a:p>
            <a:pPr marL="342900" lvl="0" indent="-342900" algn="just">
              <a:buFont typeface="Wingdings" pitchFamily="2" charset="2"/>
              <a:buChar char="Ø"/>
            </a:pPr>
            <a:r>
              <a:rPr lang="vi-VN" sz="2600" i="1" kern="0">
                <a:solidFill>
                  <a:srgbClr val="C00000"/>
                </a:solidFill>
                <a:latin typeface="Times New Roman" pitchFamily="18" charset="0"/>
                <a:cs typeface="Times New Roman" pitchFamily="18" charset="0"/>
              </a:rPr>
              <a:t>Chỉ ra những lợi ích của việc sinh hoạt phù hợp và tác hại nếu sinh hoạt không phù hợp.</a:t>
            </a:r>
            <a:endParaRPr kumimoji="0" lang="vi-VN" sz="2600" b="0" i="1" u="none" strike="noStrike" kern="0" cap="none" spc="0" normalizeH="0" baseline="0" noProof="0">
              <a:ln>
                <a:noFill/>
              </a:ln>
              <a:solidFill>
                <a:srgbClr val="002060"/>
              </a:solidFill>
              <a:effectLst/>
              <a:uLnTx/>
              <a:uFillTx/>
              <a:latin typeface="Times New Roman" pitchFamily="18" charset="0"/>
              <a:cs typeface="Times New Roman" pitchFamily="18" charset="0"/>
            </a:endParaRPr>
          </a:p>
        </p:txBody>
      </p:sp>
      <p:pic>
        <p:nvPicPr>
          <p:cNvPr id="6146" name="Picture 2">
            <a:extLst>
              <a:ext uri="{FF2B5EF4-FFF2-40B4-BE49-F238E27FC236}">
                <a16:creationId xmlns:a16="http://schemas.microsoft.com/office/drawing/2014/main" id="{2E96A86F-9BFE-B4D5-2FED-019C4BEC4A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7225" y="2017605"/>
            <a:ext cx="3914775" cy="391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7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
            <a:extLst>
              <a:ext uri="{FF2B5EF4-FFF2-40B4-BE49-F238E27FC236}">
                <a16:creationId xmlns:a16="http://schemas.microsoft.com/office/drawing/2014/main" id="{AE6C2498-E32C-E7FF-EBB4-DF3DC42C5520}"/>
              </a:ext>
            </a:extLst>
          </p:cNvPr>
          <p:cNvSpPr/>
          <p:nvPr/>
        </p:nvSpPr>
        <p:spPr>
          <a:xfrm>
            <a:off x="479946" y="430056"/>
            <a:ext cx="11549493" cy="1764504"/>
          </a:xfrm>
          <a:prstGeom prst="roundRect">
            <a:avLst/>
          </a:prstGeom>
          <a:solidFill>
            <a:sysClr val="window" lastClr="FFFFFF"/>
          </a:solidFill>
          <a:ln w="38100" cap="flat" cmpd="sng" algn="ctr">
            <a:solidFill>
              <a:srgbClr val="17A81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D03053A4-C0AC-EC1B-F5BE-6B62F1741590}"/>
              </a:ext>
            </a:extLst>
          </p:cNvPr>
          <p:cNvSpPr/>
          <p:nvPr/>
        </p:nvSpPr>
        <p:spPr>
          <a:xfrm>
            <a:off x="479946" y="802185"/>
            <a:ext cx="11549493" cy="1119116"/>
          </a:xfrm>
          <a:prstGeom prst="rect">
            <a:avLst/>
          </a:prstGeom>
          <a:solidFill>
            <a:sysClr val="window" lastClr="FFFFFF"/>
          </a:solidFill>
          <a:ln w="12700" cap="flat" cmpd="sng" algn="ctr">
            <a:noFill/>
            <a:prstDash val="solid"/>
            <a:miter lim="800000"/>
          </a:ln>
          <a:effectLst/>
        </p:spPr>
        <p:txBody>
          <a:bodyPr rtlCol="0" anchor="ctr"/>
          <a:lstStyle/>
          <a:p>
            <a:pPr lvl="0" algn="ctr"/>
            <a:r>
              <a:rPr lang="en-US" sz="2400" kern="0">
                <a:solidFill>
                  <a:srgbClr val="002060"/>
                </a:solidFill>
                <a:latin typeface="Times New Roman" pitchFamily="18" charset="0"/>
                <a:cs typeface="Times New Roman" pitchFamily="18" charset="0"/>
              </a:rPr>
              <a:t>                         </a:t>
            </a:r>
            <a:r>
              <a:rPr lang="vi-VN" sz="2400" kern="0">
                <a:solidFill>
                  <a:srgbClr val="002060"/>
                </a:solidFill>
                <a:latin typeface="Times New Roman" pitchFamily="18" charset="0"/>
                <a:cs typeface="Times New Roman" pitchFamily="18" charset="0"/>
              </a:rPr>
              <a:t>Dịp nghỉ lễ 4 ngày sắp tới, gia đình T tổ chức đi du lịch. Vì gia đình có nhiều độ tuổi khác nhau nên những mong muốn, sở thích của mọi người cũng không giống nhau. Bố giao nhiệm vụ cho T tham khảo ý kiến, nhu cầu của các thành viên trong gia đình để lên kế hoạch cho chuyến du lịch. Nếu là T, em sẽ làm gì để hoàn thành nhiệm vụ bố giao?</a:t>
            </a:r>
            <a:endParaRPr kumimoji="0" lang="en-US" sz="2400" b="0" i="0" u="none" strike="noStrike" kern="0" cap="none" spc="0" normalizeH="0" baseline="0" noProof="0">
              <a:ln>
                <a:noFill/>
              </a:ln>
              <a:solidFill>
                <a:srgbClr val="002060"/>
              </a:solidFill>
              <a:effectLst/>
              <a:uLnTx/>
              <a:uFillTx/>
              <a:latin typeface="Times New Roman" pitchFamily="18" charset="0"/>
              <a:ea typeface="+mn-ea"/>
              <a:cs typeface="Times New Roman" pitchFamily="18" charset="0"/>
            </a:endParaRPr>
          </a:p>
        </p:txBody>
      </p:sp>
      <p:sp>
        <p:nvSpPr>
          <p:cNvPr id="11" name="Rectangle 10">
            <a:extLst>
              <a:ext uri="{FF2B5EF4-FFF2-40B4-BE49-F238E27FC236}">
                <a16:creationId xmlns:a16="http://schemas.microsoft.com/office/drawing/2014/main" id="{D0A88D6B-9E06-1392-8A07-9FD13DA42801}"/>
              </a:ext>
            </a:extLst>
          </p:cNvPr>
          <p:cNvSpPr/>
          <p:nvPr/>
        </p:nvSpPr>
        <p:spPr>
          <a:xfrm>
            <a:off x="479947" y="2371678"/>
            <a:ext cx="6388213" cy="4287369"/>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342900" lvl="0" indent="-342900" algn="just">
              <a:buFont typeface="Wingdings" pitchFamily="2" charset="2"/>
              <a:buChar char="Ø"/>
            </a:pPr>
            <a:r>
              <a:rPr lang="vi-VN" sz="2600" i="1" kern="0">
                <a:solidFill>
                  <a:srgbClr val="C00000"/>
                </a:solidFill>
                <a:latin typeface="Times New Roman" pitchFamily="18" charset="0"/>
                <a:cs typeface="Times New Roman" pitchFamily="18" charset="0"/>
              </a:rPr>
              <a:t>T nên gặp riêng từng người, trò chuyện để nắm bắt mong muốn của tất cả mọi người trong gia đình. </a:t>
            </a:r>
            <a:endParaRPr lang="en-US" sz="2600" i="1" kern="0">
              <a:solidFill>
                <a:srgbClr val="C00000"/>
              </a:solidFill>
              <a:latin typeface="Times New Roman" pitchFamily="18" charset="0"/>
              <a:cs typeface="Times New Roman" pitchFamily="18" charset="0"/>
            </a:endParaRPr>
          </a:p>
          <a:p>
            <a:pPr marL="342900" lvl="0" indent="-342900" algn="just">
              <a:buFont typeface="Wingdings" pitchFamily="2" charset="2"/>
              <a:buChar char="Ø"/>
            </a:pPr>
            <a:r>
              <a:rPr lang="vi-VN" sz="2600" i="1" kern="0">
                <a:solidFill>
                  <a:srgbClr val="C00000"/>
                </a:solidFill>
                <a:latin typeface="Times New Roman" pitchFamily="18" charset="0"/>
                <a:cs typeface="Times New Roman" pitchFamily="18" charset="0"/>
              </a:rPr>
              <a:t>Từ những mong muốn đó, T sẽ xây dựng kế hoạch để phù hợp tương đối với tất cả mọi người. </a:t>
            </a:r>
            <a:endParaRPr lang="en-US" sz="2600" i="1" kern="0">
              <a:solidFill>
                <a:srgbClr val="C00000"/>
              </a:solidFill>
              <a:latin typeface="Times New Roman" pitchFamily="18" charset="0"/>
              <a:cs typeface="Times New Roman" pitchFamily="18" charset="0"/>
            </a:endParaRPr>
          </a:p>
          <a:p>
            <a:pPr marL="342900" lvl="0" indent="-342900" algn="just">
              <a:buFont typeface="Wingdings" pitchFamily="2" charset="2"/>
              <a:buChar char="Ø"/>
            </a:pPr>
            <a:r>
              <a:rPr lang="vi-VN" sz="2600" i="1" kern="0">
                <a:solidFill>
                  <a:srgbClr val="C00000"/>
                </a:solidFill>
                <a:latin typeface="Times New Roman" pitchFamily="18" charset="0"/>
                <a:cs typeface="Times New Roman" pitchFamily="18" charset="0"/>
              </a:rPr>
              <a:t>Sau khi có kế hoạch cơ bản, T nên tham khảo ý kiến chung của mọi người để cùng hoàn thiện kế hoạch cho kì nghỉ của gia đình.</a:t>
            </a:r>
            <a:endParaRPr kumimoji="0" lang="vi-VN" sz="2600" b="0" i="1" u="none" strike="noStrike" kern="0" cap="none" spc="0" normalizeH="0" baseline="0" noProof="0">
              <a:ln>
                <a:noFill/>
              </a:ln>
              <a:solidFill>
                <a:srgbClr val="002060"/>
              </a:solidFill>
              <a:effectLst/>
              <a:uLnTx/>
              <a:uFillTx/>
              <a:latin typeface="Times New Roman" pitchFamily="18" charset="0"/>
              <a:cs typeface="Times New Roman" pitchFamily="18" charset="0"/>
            </a:endParaRPr>
          </a:p>
        </p:txBody>
      </p:sp>
      <p:sp>
        <p:nvSpPr>
          <p:cNvPr id="8" name="Down Arrow Callout 1">
            <a:extLst>
              <a:ext uri="{FF2B5EF4-FFF2-40B4-BE49-F238E27FC236}">
                <a16:creationId xmlns:a16="http://schemas.microsoft.com/office/drawing/2014/main" id="{827A29D5-215B-C58B-792C-3CD2F21C280D}"/>
              </a:ext>
            </a:extLst>
          </p:cNvPr>
          <p:cNvSpPr/>
          <p:nvPr/>
        </p:nvSpPr>
        <p:spPr>
          <a:xfrm>
            <a:off x="479946" y="198952"/>
            <a:ext cx="2333767" cy="682388"/>
          </a:xfrm>
          <a:prstGeom prst="downArrowCallout">
            <a:avLst/>
          </a:prstGeom>
          <a:solidFill>
            <a:sysClr val="window" lastClr="FFFFFF">
              <a:lumMod val="9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C00000"/>
                </a:solidFill>
                <a:effectLst/>
                <a:uLnTx/>
                <a:uFillTx/>
                <a:latin typeface="Times New Roman" pitchFamily="18" charset="0"/>
                <a:ea typeface="+mn-ea"/>
                <a:cs typeface="Times New Roman" pitchFamily="18" charset="0"/>
              </a:rPr>
              <a:t>Tình huống 2</a:t>
            </a:r>
          </a:p>
        </p:txBody>
      </p:sp>
      <p:pic>
        <p:nvPicPr>
          <p:cNvPr id="7170" name="Picture 2">
            <a:extLst>
              <a:ext uri="{FF2B5EF4-FFF2-40B4-BE49-F238E27FC236}">
                <a16:creationId xmlns:a16="http://schemas.microsoft.com/office/drawing/2014/main" id="{EFAA85D3-E0DB-AB04-5A1F-27ED2C7D3D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67"/>
          <a:stretch/>
        </p:blipFill>
        <p:spPr bwMode="auto">
          <a:xfrm>
            <a:off x="7030719" y="2326164"/>
            <a:ext cx="5080001" cy="4378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9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
            <a:extLst>
              <a:ext uri="{FF2B5EF4-FFF2-40B4-BE49-F238E27FC236}">
                <a16:creationId xmlns:a16="http://schemas.microsoft.com/office/drawing/2014/main" id="{AE6C2498-E32C-E7FF-EBB4-DF3DC42C5520}"/>
              </a:ext>
            </a:extLst>
          </p:cNvPr>
          <p:cNvSpPr/>
          <p:nvPr/>
        </p:nvSpPr>
        <p:spPr>
          <a:xfrm>
            <a:off x="479946" y="430056"/>
            <a:ext cx="11549493" cy="1764504"/>
          </a:xfrm>
          <a:prstGeom prst="roundRect">
            <a:avLst/>
          </a:prstGeom>
          <a:solidFill>
            <a:sysClr val="window" lastClr="FFFFFF"/>
          </a:solidFill>
          <a:ln w="38100" cap="flat" cmpd="sng" algn="ctr">
            <a:solidFill>
              <a:srgbClr val="17A81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D03053A4-C0AC-EC1B-F5BE-6B62F1741590}"/>
              </a:ext>
            </a:extLst>
          </p:cNvPr>
          <p:cNvSpPr/>
          <p:nvPr/>
        </p:nvSpPr>
        <p:spPr>
          <a:xfrm>
            <a:off x="479946" y="881340"/>
            <a:ext cx="11549493" cy="1119116"/>
          </a:xfrm>
          <a:prstGeom prst="rect">
            <a:avLst/>
          </a:prstGeom>
          <a:solidFill>
            <a:sysClr val="window" lastClr="FFFFFF"/>
          </a:solidFill>
          <a:ln w="12700" cap="flat" cmpd="sng" algn="ctr">
            <a:noFill/>
            <a:prstDash val="solid"/>
            <a:miter lim="800000"/>
          </a:ln>
          <a:effectLst/>
        </p:spPr>
        <p:txBody>
          <a:bodyPr rtlCol="0" anchor="ctr"/>
          <a:lstStyle/>
          <a:p>
            <a:pPr lvl="0" algn="ctr"/>
            <a:r>
              <a:rPr lang="vi-VN" sz="2600" kern="0">
                <a:solidFill>
                  <a:srgbClr val="002060"/>
                </a:solidFill>
                <a:latin typeface="Times New Roman" pitchFamily="18" charset="0"/>
                <a:cs typeface="Times New Roman" pitchFamily="18" charset="0"/>
              </a:rPr>
              <a:t>Bố mẹ giao cho hai chị em B nấu cơm, chăm sóc vật nuôi, cây trồng khi bố mẹ vắng nhà. B giao việc nào thì em trai cũng không làm. Nếu là B, em sẽ làm gì để em trai thực hiện việc được giao?</a:t>
            </a:r>
            <a:endParaRPr kumimoji="0" lang="en-US" sz="2600" b="0" i="0" u="none" strike="noStrike" kern="0" cap="none" spc="0" normalizeH="0" baseline="0" noProof="0">
              <a:ln>
                <a:noFill/>
              </a:ln>
              <a:solidFill>
                <a:srgbClr val="002060"/>
              </a:solidFill>
              <a:effectLst/>
              <a:uLnTx/>
              <a:uFillTx/>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D0A88D6B-9E06-1392-8A07-9FD13DA42801}"/>
              </a:ext>
            </a:extLst>
          </p:cNvPr>
          <p:cNvSpPr/>
          <p:nvPr/>
        </p:nvSpPr>
        <p:spPr>
          <a:xfrm>
            <a:off x="5641226" y="2293430"/>
            <a:ext cx="6388213" cy="4287369"/>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342900" lvl="0" indent="-342900" algn="just">
              <a:buFont typeface="Wingdings" pitchFamily="2" charset="2"/>
              <a:buChar char="Ø"/>
            </a:pPr>
            <a:r>
              <a:rPr lang="vi-VN" sz="2600" i="1" kern="0">
                <a:solidFill>
                  <a:srgbClr val="C00000"/>
                </a:solidFill>
                <a:latin typeface="Times New Roman" pitchFamily="18" charset="0"/>
                <a:cs typeface="Times New Roman" pitchFamily="18" charset="0"/>
              </a:rPr>
              <a:t>B nên giải thích cho em hiểu làm việc nhà và hỗ trợ mọi người là trách nhiệm của người thân trong gia đình. </a:t>
            </a:r>
            <a:endParaRPr lang="en-US" sz="2600" i="1" kern="0">
              <a:solidFill>
                <a:srgbClr val="C00000"/>
              </a:solidFill>
              <a:latin typeface="Times New Roman" pitchFamily="18" charset="0"/>
              <a:cs typeface="Times New Roman" pitchFamily="18" charset="0"/>
            </a:endParaRPr>
          </a:p>
          <a:p>
            <a:pPr marL="342900" lvl="0" indent="-342900" algn="just">
              <a:buFont typeface="Wingdings" pitchFamily="2" charset="2"/>
              <a:buChar char="Ø"/>
            </a:pPr>
            <a:r>
              <a:rPr lang="vi-VN" sz="2600" i="1" kern="0">
                <a:solidFill>
                  <a:srgbClr val="C00000"/>
                </a:solidFill>
                <a:latin typeface="Times New Roman" pitchFamily="18" charset="0"/>
                <a:cs typeface="Times New Roman" pitchFamily="18" charset="0"/>
              </a:rPr>
              <a:t>B không nên chia rạch ròi công việc mà hãy cùng em làm mọi việc, nhờ em giúp đỡ những việc từ nhẹ nhàng đến phức tạp để em cảm nhận được giá trị của bản thân trong công việc. Khi công việc hoàn thành, em cũng cảm thấy bản thân mình có ích.</a:t>
            </a:r>
            <a:endParaRPr kumimoji="0" lang="vi-VN" sz="2600" b="0" i="1" u="none" strike="noStrike" kern="0" cap="none" spc="0" normalizeH="0" baseline="0" noProof="0">
              <a:ln>
                <a:noFill/>
              </a:ln>
              <a:solidFill>
                <a:srgbClr val="002060"/>
              </a:solidFill>
              <a:effectLst/>
              <a:uLnTx/>
              <a:uFillTx/>
              <a:latin typeface="Times New Roman" pitchFamily="18" charset="0"/>
              <a:cs typeface="Times New Roman" pitchFamily="18" charset="0"/>
            </a:endParaRPr>
          </a:p>
        </p:txBody>
      </p:sp>
      <p:sp>
        <p:nvSpPr>
          <p:cNvPr id="8" name="Down Arrow Callout 1">
            <a:extLst>
              <a:ext uri="{FF2B5EF4-FFF2-40B4-BE49-F238E27FC236}">
                <a16:creationId xmlns:a16="http://schemas.microsoft.com/office/drawing/2014/main" id="{827A29D5-215B-C58B-792C-3CD2F21C280D}"/>
              </a:ext>
            </a:extLst>
          </p:cNvPr>
          <p:cNvSpPr/>
          <p:nvPr/>
        </p:nvSpPr>
        <p:spPr>
          <a:xfrm>
            <a:off x="479946" y="198952"/>
            <a:ext cx="2333767" cy="682388"/>
          </a:xfrm>
          <a:prstGeom prst="downArrowCallout">
            <a:avLst/>
          </a:prstGeom>
          <a:solidFill>
            <a:sysClr val="window" lastClr="FFFFFF">
              <a:lumMod val="9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C00000"/>
                </a:solidFill>
                <a:effectLst/>
                <a:uLnTx/>
                <a:uFillTx/>
                <a:latin typeface="Times New Roman" pitchFamily="18" charset="0"/>
                <a:ea typeface="+mn-ea"/>
                <a:cs typeface="Times New Roman" pitchFamily="18" charset="0"/>
              </a:rPr>
              <a:t>Tình huống 3</a:t>
            </a:r>
          </a:p>
        </p:txBody>
      </p:sp>
      <p:pic>
        <p:nvPicPr>
          <p:cNvPr id="8194" name="Picture 2">
            <a:extLst>
              <a:ext uri="{FF2B5EF4-FFF2-40B4-BE49-F238E27FC236}">
                <a16:creationId xmlns:a16="http://schemas.microsoft.com/office/drawing/2014/main" id="{88817CFD-BEF2-570A-C9A1-D463D22BD2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093" y="2194560"/>
            <a:ext cx="4792027" cy="4792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19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9B0F6BD-6F81-3E98-8055-B44F93FD0C5E}"/>
              </a:ext>
            </a:extLst>
          </p:cNvPr>
          <p:cNvSpPr/>
          <p:nvPr/>
        </p:nvSpPr>
        <p:spPr>
          <a:xfrm>
            <a:off x="98017" y="67405"/>
            <a:ext cx="11754460" cy="934618"/>
          </a:xfrm>
          <a:prstGeom prst="round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98B71D0A-A0AE-1A27-8C38-0F2AC90C4BB3}"/>
              </a:ext>
            </a:extLst>
          </p:cNvPr>
          <p:cNvSpPr/>
          <p:nvPr/>
        </p:nvSpPr>
        <p:spPr>
          <a:xfrm>
            <a:off x="1493133" y="0"/>
            <a:ext cx="10509813" cy="902717"/>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11B1D67-50FF-C1B3-1C5F-B1094C1F41F9}"/>
              </a:ext>
            </a:extLst>
          </p:cNvPr>
          <p:cNvSpPr txBox="1"/>
          <p:nvPr/>
        </p:nvSpPr>
        <p:spPr>
          <a:xfrm>
            <a:off x="189054" y="180771"/>
            <a:ext cx="1388964" cy="707886"/>
          </a:xfrm>
          <a:prstGeom prst="rect">
            <a:avLst/>
          </a:prstGeom>
          <a:noFill/>
        </p:spPr>
        <p:txBody>
          <a:bodyPr wrap="square" rtlCol="0">
            <a:spAutoFit/>
          </a:bodyPr>
          <a:lstStyle/>
          <a:p>
            <a:pPr lvl="0" algn="ctr"/>
            <a:r>
              <a:rPr lang="en-US" sz="4000" b="1">
                <a:solidFill>
                  <a:schemeClr val="bg1"/>
                </a:solidFill>
                <a:latin typeface="Times New Roman" panose="02020603050405020304" pitchFamily="18" charset="0"/>
                <a:ea typeface="Cambria Math" pitchFamily="18" charset="0"/>
                <a:cs typeface="Times New Roman" panose="02020603050405020304" pitchFamily="18" charset="0"/>
              </a:rPr>
              <a:t>HĐ 3</a:t>
            </a:r>
            <a:endParaRPr lang="vi-VN" sz="4000" b="1">
              <a:solidFill>
                <a:schemeClr val="bg1"/>
              </a:solidFill>
              <a:latin typeface="Times New Roman" panose="02020603050405020304" pitchFamily="18" charset="0"/>
              <a:ea typeface="Cambria Math"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259F749-6830-09C2-1C2F-6C1FB8067453}"/>
              </a:ext>
            </a:extLst>
          </p:cNvPr>
          <p:cNvSpPr txBox="1"/>
          <p:nvPr/>
        </p:nvSpPr>
        <p:spPr>
          <a:xfrm>
            <a:off x="1624811" y="37741"/>
            <a:ext cx="10120150" cy="892552"/>
          </a:xfrm>
          <a:prstGeom prst="rect">
            <a:avLst/>
          </a:prstGeom>
          <a:noFill/>
        </p:spPr>
        <p:txBody>
          <a:bodyPr wrap="square" rtlCol="0">
            <a:spAutoFit/>
          </a:bodyPr>
          <a:lstStyle/>
          <a:p>
            <a:pPr lvl="0" algn="ctr"/>
            <a:r>
              <a:rPr lang="vi-VN" sz="2600" b="1">
                <a:solidFill>
                  <a:srgbClr val="C00000"/>
                </a:solidFill>
                <a:latin typeface="Times New Roman" panose="02020603050405020304" pitchFamily="18" charset="0"/>
                <a:ea typeface="Cambria Math" pitchFamily="18" charset="0"/>
                <a:cs typeface="Times New Roman" panose="02020603050405020304" pitchFamily="18" charset="0"/>
              </a:rPr>
              <a:t>Chỉ ra những thuận lợi, khó khăn khi em thực hiện vai trò, trách nhiệm của bản thân trong việc tổ chức cuộc sống gia đình</a:t>
            </a:r>
          </a:p>
        </p:txBody>
      </p:sp>
      <p:grpSp>
        <p:nvGrpSpPr>
          <p:cNvPr id="24" name="组合 36">
            <a:extLst>
              <a:ext uri="{FF2B5EF4-FFF2-40B4-BE49-F238E27FC236}">
                <a16:creationId xmlns:a16="http://schemas.microsoft.com/office/drawing/2014/main" id="{79E09B8D-42DA-5BDD-30FE-465C5DE62CFF}"/>
              </a:ext>
            </a:extLst>
          </p:cNvPr>
          <p:cNvGrpSpPr>
            <a:grpSpLocks/>
          </p:cNvGrpSpPr>
          <p:nvPr/>
        </p:nvGrpSpPr>
        <p:grpSpPr bwMode="auto">
          <a:xfrm>
            <a:off x="565893" y="1510062"/>
            <a:ext cx="1679467" cy="4776681"/>
            <a:chOff x="1295400" y="2786058"/>
            <a:chExt cx="1753450" cy="1751017"/>
          </a:xfrm>
        </p:grpSpPr>
        <p:grpSp>
          <p:nvGrpSpPr>
            <p:cNvPr id="25" name="Group 6">
              <a:extLst>
                <a:ext uri="{FF2B5EF4-FFF2-40B4-BE49-F238E27FC236}">
                  <a16:creationId xmlns:a16="http://schemas.microsoft.com/office/drawing/2014/main" id="{216AD60A-39E8-F122-3D8B-3DE393884DF5}"/>
                </a:ext>
              </a:extLst>
            </p:cNvPr>
            <p:cNvGrpSpPr>
              <a:grpSpLocks/>
            </p:cNvGrpSpPr>
            <p:nvPr/>
          </p:nvGrpSpPr>
          <p:grpSpPr bwMode="auto">
            <a:xfrm>
              <a:off x="1295400" y="2786058"/>
              <a:ext cx="1753450" cy="1751017"/>
              <a:chOff x="1823" y="2371"/>
              <a:chExt cx="1801" cy="1801"/>
            </a:xfrm>
          </p:grpSpPr>
          <p:sp>
            <p:nvSpPr>
              <p:cNvPr id="27" name="Oval 7">
                <a:extLst>
                  <a:ext uri="{FF2B5EF4-FFF2-40B4-BE49-F238E27FC236}">
                    <a16:creationId xmlns:a16="http://schemas.microsoft.com/office/drawing/2014/main" id="{42903F48-B01C-1634-F251-A38E41FB6E50}"/>
                  </a:ext>
                </a:extLst>
              </p:cNvPr>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dirty="0">
                  <a:ln>
                    <a:noFill/>
                  </a:ln>
                  <a:solidFill>
                    <a:prstClr val="white"/>
                  </a:solidFill>
                  <a:effectLst/>
                  <a:uLnTx/>
                  <a:uFillTx/>
                  <a:latin typeface="Times New Roman" pitchFamily="18" charset="0"/>
                  <a:ea typeface="微软雅黑" pitchFamily="34" charset="-122"/>
                  <a:cs typeface="Times New Roman" pitchFamily="18" charset="0"/>
                </a:endParaRPr>
              </a:p>
            </p:txBody>
          </p:sp>
          <p:sp>
            <p:nvSpPr>
              <p:cNvPr id="28" name="Oval 8">
                <a:extLst>
                  <a:ext uri="{FF2B5EF4-FFF2-40B4-BE49-F238E27FC236}">
                    <a16:creationId xmlns:a16="http://schemas.microsoft.com/office/drawing/2014/main" id="{FCF38E73-04F1-5157-20F2-CF10B3C699BC}"/>
                  </a:ext>
                </a:extLst>
              </p:cNvPr>
              <p:cNvSpPr>
                <a:spLocks noChangeArrowheads="1"/>
              </p:cNvSpPr>
              <p:nvPr/>
            </p:nvSpPr>
            <p:spPr bwMode="auto">
              <a:xfrm>
                <a:off x="1945" y="2493"/>
                <a:ext cx="1556" cy="1556"/>
              </a:xfrm>
              <a:prstGeom prst="ellipse">
                <a:avLst/>
              </a:prstGeom>
              <a:solidFill>
                <a:sysClr val="window" lastClr="FFFFFF">
                  <a:lumMod val="95000"/>
                </a:sysClr>
              </a:solidFill>
              <a:ln w="38100">
                <a:solidFill>
                  <a:srgbClr val="FFFFFF"/>
                </a:solidFill>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dirty="0">
                  <a:ln>
                    <a:noFill/>
                  </a:ln>
                  <a:solidFill>
                    <a:prstClr val="white"/>
                  </a:solidFill>
                  <a:effectLst/>
                  <a:uLnTx/>
                  <a:uFillTx/>
                  <a:latin typeface="Times New Roman" pitchFamily="18" charset="0"/>
                  <a:ea typeface="微软雅黑" pitchFamily="34" charset="-122"/>
                  <a:cs typeface="Times New Roman" pitchFamily="18" charset="0"/>
                </a:endParaRPr>
              </a:p>
            </p:txBody>
          </p:sp>
        </p:grpSp>
        <p:sp>
          <p:nvSpPr>
            <p:cNvPr id="26" name="Text Box 9">
              <a:extLst>
                <a:ext uri="{FF2B5EF4-FFF2-40B4-BE49-F238E27FC236}">
                  <a16:creationId xmlns:a16="http://schemas.microsoft.com/office/drawing/2014/main" id="{4FF1F581-5709-1AAB-3A45-409043A329A8}"/>
                </a:ext>
              </a:extLst>
            </p:cNvPr>
            <p:cNvSpPr txBox="1">
              <a:spLocks noChangeArrowheads="1"/>
            </p:cNvSpPr>
            <p:nvPr/>
          </p:nvSpPr>
          <p:spPr bwMode="auto">
            <a:xfrm>
              <a:off x="1422930" y="3013363"/>
              <a:ext cx="1475415" cy="1199156"/>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500" b="1" i="0" u="none" strike="noStrike" kern="0" cap="none" spc="0" normalizeH="0" baseline="0" noProof="0">
                  <a:ln>
                    <a:noFill/>
                  </a:ln>
                  <a:solidFill>
                    <a:srgbClr val="FF0000"/>
                  </a:solidFill>
                  <a:effectLst/>
                  <a:uLnTx/>
                  <a:uFillTx/>
                  <a:latin typeface="Times New Roman" pitchFamily="18" charset="0"/>
                  <a:ea typeface="微软雅黑" pitchFamily="34" charset="-122"/>
                  <a:cs typeface="Times New Roman" pitchFamily="18" charset="0"/>
                </a:rPr>
                <a:t>Chia sẻ</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500" b="1" i="0" u="none" strike="noStrike" kern="0" cap="none" spc="0" normalizeH="0" baseline="0" noProof="0">
                  <a:ln>
                    <a:noFill/>
                  </a:ln>
                  <a:solidFill>
                    <a:srgbClr val="FF0000"/>
                  </a:solidFill>
                  <a:effectLst/>
                  <a:uLnTx/>
                  <a:uFillTx/>
                  <a:latin typeface="Times New Roman" pitchFamily="18" charset="0"/>
                  <a:ea typeface="微软雅黑" pitchFamily="34" charset="-122"/>
                  <a:cs typeface="Times New Roman" pitchFamily="18" charset="0"/>
                </a:rPr>
                <a:t>cá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500" b="1" i="0" u="none" strike="noStrike" kern="0" cap="none" spc="0" normalizeH="0" baseline="0" noProof="0">
                  <a:ln>
                    <a:noFill/>
                  </a:ln>
                  <a:solidFill>
                    <a:srgbClr val="FF0000"/>
                  </a:solidFill>
                  <a:effectLst/>
                  <a:uLnTx/>
                  <a:uFillTx/>
                  <a:latin typeface="Times New Roman" pitchFamily="18" charset="0"/>
                  <a:ea typeface="微软雅黑" pitchFamily="34" charset="-122"/>
                  <a:cs typeface="Times New Roman" pitchFamily="18" charset="0"/>
                </a:rPr>
                <a:t>nhân</a:t>
              </a:r>
              <a:endParaRPr kumimoji="0" lang="zh-CN" altLang="en-US" sz="3500" b="1" i="0" u="none" strike="noStrike" kern="0" cap="none" spc="0" normalizeH="0" baseline="0" noProof="0" dirty="0">
                <a:ln>
                  <a:noFill/>
                </a:ln>
                <a:solidFill>
                  <a:srgbClr val="FF0000"/>
                </a:solidFill>
                <a:effectLst/>
                <a:uLnTx/>
                <a:uFillTx/>
                <a:latin typeface="Times New Roman" pitchFamily="18" charset="0"/>
                <a:ea typeface="微软雅黑" pitchFamily="34" charset="-122"/>
                <a:cs typeface="Times New Roman" pitchFamily="18" charset="0"/>
              </a:endParaRPr>
            </a:p>
          </p:txBody>
        </p:sp>
      </p:grpSp>
      <p:pic>
        <p:nvPicPr>
          <p:cNvPr id="29" name="Picture 11">
            <a:extLst>
              <a:ext uri="{FF2B5EF4-FFF2-40B4-BE49-F238E27FC236}">
                <a16:creationId xmlns:a16="http://schemas.microsoft.com/office/drawing/2014/main" id="{BEB02E8C-6D0B-3431-703B-D16358DAFC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109948" y="1208584"/>
            <a:ext cx="6483219" cy="5649416"/>
          </a:xfrm>
          <a:prstGeom prst="rect">
            <a:avLst/>
          </a:prstGeom>
        </p:spPr>
      </p:pic>
      <p:sp>
        <p:nvSpPr>
          <p:cNvPr id="31" name="Rectangle 30">
            <a:extLst>
              <a:ext uri="{FF2B5EF4-FFF2-40B4-BE49-F238E27FC236}">
                <a16:creationId xmlns:a16="http://schemas.microsoft.com/office/drawing/2014/main" id="{B4A7C81D-12FF-04C5-A33A-3A0301EDEF74}"/>
              </a:ext>
            </a:extLst>
          </p:cNvPr>
          <p:cNvSpPr/>
          <p:nvPr/>
        </p:nvSpPr>
        <p:spPr>
          <a:xfrm>
            <a:off x="6120414" y="2602462"/>
            <a:ext cx="4302241" cy="3108543"/>
          </a:xfrm>
          <a:prstGeom prst="rect">
            <a:avLst/>
          </a:prstGeom>
        </p:spPr>
        <p:txBody>
          <a:bodyPr wrap="square">
            <a:spAutoFit/>
          </a:bodyPr>
          <a:lstStyle/>
          <a:p>
            <a:pPr algn="ctr"/>
            <a:r>
              <a:rPr lang="vi-VN" sz="2800" b="1" i="1">
                <a:solidFill>
                  <a:srgbClr val="002060"/>
                </a:solidFill>
                <a:latin typeface="Times New Roman" panose="02020603050405020304" pitchFamily="18" charset="0"/>
                <a:cs typeface="Arial" pitchFamily="34" charset="0"/>
              </a:rPr>
              <a:t>Khi em thực hiện vai trò, trách nhiệm của bản thân trong việc tổ chức cuộc sống gia đình em trong thực tế, em có được những thuận lợi nào và gặp phải khó khăn nào?</a:t>
            </a:r>
            <a:endParaRPr lang="en-US" sz="2800" b="1" i="1">
              <a:solidFill>
                <a:srgbClr val="002060"/>
              </a:solidFill>
              <a:latin typeface="Times New Roman" pitchFamily="18" charset="0"/>
              <a:cs typeface="Times New Roman" pitchFamily="18" charset="0"/>
            </a:endParaRPr>
          </a:p>
        </p:txBody>
      </p:sp>
      <p:pic>
        <p:nvPicPr>
          <p:cNvPr id="33" name="Picture 32" descr="A blue question mark on a black background&#10;&#10;Description automatically generated">
            <a:extLst>
              <a:ext uri="{FF2B5EF4-FFF2-40B4-BE49-F238E27FC236}">
                <a16:creationId xmlns:a16="http://schemas.microsoft.com/office/drawing/2014/main" id="{F48E8E91-47DD-A565-E105-A0D4903860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4346" y="1648895"/>
            <a:ext cx="714375" cy="1295400"/>
          </a:xfrm>
          <a:prstGeom prst="rect">
            <a:avLst/>
          </a:prstGeom>
        </p:spPr>
      </p:pic>
      <p:pic>
        <p:nvPicPr>
          <p:cNvPr id="34" name="图片 2">
            <a:extLst>
              <a:ext uri="{FF2B5EF4-FFF2-40B4-BE49-F238E27FC236}">
                <a16:creationId xmlns:a16="http://schemas.microsoft.com/office/drawing/2014/main" id="{A0681490-5441-B801-289A-5583812B4A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510496" y="1253866"/>
            <a:ext cx="4585503" cy="5116454"/>
          </a:xfrm>
          <a:prstGeom prst="rect">
            <a:avLst/>
          </a:prstGeom>
        </p:spPr>
      </p:pic>
    </p:spTree>
    <p:extLst>
      <p:ext uri="{BB962C8B-B14F-4D97-AF65-F5344CB8AC3E}">
        <p14:creationId xmlns:p14="http://schemas.microsoft.com/office/powerpoint/2010/main" val="311765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circle(in)">
                                      <p:cBhvr>
                                        <p:cTn id="15"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1">
            <a:extLst>
              <a:ext uri="{FF2B5EF4-FFF2-40B4-BE49-F238E27FC236}">
                <a16:creationId xmlns:a16="http://schemas.microsoft.com/office/drawing/2014/main" id="{B43FC5AC-2249-D49D-01FC-098BF1BF2BAC}"/>
              </a:ext>
            </a:extLst>
          </p:cNvPr>
          <p:cNvSpPr/>
          <p:nvPr/>
        </p:nvSpPr>
        <p:spPr>
          <a:xfrm flipH="1">
            <a:off x="6096000" y="1320800"/>
            <a:ext cx="5915704" cy="3702593"/>
          </a:xfrm>
          <a:prstGeom prst="wedgeRoundRectCallout">
            <a:avLst>
              <a:gd name="adj1" fmla="val 61062"/>
              <a:gd name="adj2" fmla="val -29959"/>
              <a:gd name="adj3" fmla="val 16667"/>
            </a:avLst>
          </a:prstGeom>
          <a:solidFill>
            <a:schemeClr val="accent2">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i="1">
                <a:solidFill>
                  <a:schemeClr val="tx2">
                    <a:lumMod val="95000"/>
                    <a:lumOff val="5000"/>
                  </a:schemeClr>
                </a:solidFill>
                <a:latin typeface="Cambria" pitchFamily="18" charset="0"/>
                <a:cs typeface="Arial" panose="020B0604020202020204" pitchFamily="34" charset="0"/>
              </a:rPr>
              <a:t>Hãy </a:t>
            </a:r>
            <a:r>
              <a:rPr lang="vi-VN" sz="3200" i="1">
                <a:solidFill>
                  <a:schemeClr val="tx2">
                    <a:lumMod val="95000"/>
                    <a:lumOff val="5000"/>
                  </a:schemeClr>
                </a:solidFill>
                <a:latin typeface="Cambria" pitchFamily="18" charset="0"/>
                <a:cs typeface="Arial" panose="020B0604020202020204" pitchFamily="34" charset="0"/>
              </a:rPr>
              <a:t>tích cực phát huy những mặt thuận lợi và cố gắng khắc phục những khó khăn để thể hiện tốt vai trò, trách nhiệm của bản thân trong gia đình.</a:t>
            </a:r>
          </a:p>
        </p:txBody>
      </p:sp>
      <p:pic>
        <p:nvPicPr>
          <p:cNvPr id="4" name="Picture 3">
            <a:extLst>
              <a:ext uri="{FF2B5EF4-FFF2-40B4-BE49-F238E27FC236}">
                <a16:creationId xmlns:a16="http://schemas.microsoft.com/office/drawing/2014/main" id="{4F19C2C8-8350-BB61-0018-EC89A56F8536}"/>
              </a:ext>
            </a:extLst>
          </p:cNvPr>
          <p:cNvPicPr>
            <a:picLocks noChangeAspect="1"/>
          </p:cNvPicPr>
          <p:nvPr/>
        </p:nvPicPr>
        <p:blipFill>
          <a:blip r:embed="rId2"/>
          <a:stretch>
            <a:fillRect/>
          </a:stretch>
        </p:blipFill>
        <p:spPr>
          <a:xfrm flipH="1">
            <a:off x="2809399" y="822959"/>
            <a:ext cx="2686282" cy="5903615"/>
          </a:xfrm>
          <a:prstGeom prst="rect">
            <a:avLst/>
          </a:prstGeom>
        </p:spPr>
      </p:pic>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 presetClass="entr" presetSubtype="4" fill="hold" nodeType="withEffect" p14:presetBounceEnd="70000">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14:bounceEnd="70000">
                                          <p:cBhvr additive="base">
                                            <p:cTn id="10" dur="1000" fill="hold"/>
                                            <p:tgtEl>
                                              <p:spTgt spid="4"/>
                                            </p:tgtEl>
                                            <p:attrNameLst>
                                              <p:attrName>ppt_x</p:attrName>
                                            </p:attrNameLst>
                                          </p:cBhvr>
                                          <p:tavLst>
                                            <p:tav tm="0">
                                              <p:val>
                                                <p:strVal val="#ppt_x"/>
                                              </p:val>
                                            </p:tav>
                                            <p:tav tm="100000">
                                              <p:val>
                                                <p:strVal val="#ppt_x"/>
                                              </p:val>
                                            </p:tav>
                                          </p:tavLst>
                                        </p:anim>
                                        <p:anim calcmode="lin" valueType="num" p14:bounceEnd="70000">
                                          <p:cBhvr additive="base">
                                            <p:cTn id="11" dur="1000" fill="hold"/>
                                            <p:tgtEl>
                                              <p:spTgt spid="4"/>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32" presetClass="emph" presetSubtype="0" repeatCount="indefinite" fill="hold" nodeType="afterEffect">
                                      <p:stCondLst>
                                        <p:cond delay="0"/>
                                      </p:stCondLst>
                                      <p:childTnLst>
                                        <p:animRot by="120000">
                                          <p:cBhvr>
                                            <p:cTn id="14" dur="100" fill="hold">
                                              <p:stCondLst>
                                                <p:cond delay="0"/>
                                              </p:stCondLst>
                                            </p:cTn>
                                            <p:tgtEl>
                                              <p:spTgt spid="4"/>
                                            </p:tgtEl>
                                            <p:attrNameLst>
                                              <p:attrName>r</p:attrName>
                                            </p:attrNameLst>
                                          </p:cBhvr>
                                        </p:animRot>
                                        <p:animRot by="-240000">
                                          <p:cBhvr>
                                            <p:cTn id="15" dur="200" fill="hold">
                                              <p:stCondLst>
                                                <p:cond delay="200"/>
                                              </p:stCondLst>
                                            </p:cTn>
                                            <p:tgtEl>
                                              <p:spTgt spid="4"/>
                                            </p:tgtEl>
                                            <p:attrNameLst>
                                              <p:attrName>r</p:attrName>
                                            </p:attrNameLst>
                                          </p:cBhvr>
                                        </p:animRot>
                                        <p:animRot by="240000">
                                          <p:cBhvr>
                                            <p:cTn id="16" dur="200" fill="hold">
                                              <p:stCondLst>
                                                <p:cond delay="400"/>
                                              </p:stCondLst>
                                            </p:cTn>
                                            <p:tgtEl>
                                              <p:spTgt spid="4"/>
                                            </p:tgtEl>
                                            <p:attrNameLst>
                                              <p:attrName>r</p:attrName>
                                            </p:attrNameLst>
                                          </p:cBhvr>
                                        </p:animRot>
                                        <p:animRot by="-240000">
                                          <p:cBhvr>
                                            <p:cTn id="17" dur="200" fill="hold">
                                              <p:stCondLst>
                                                <p:cond delay="600"/>
                                              </p:stCondLst>
                                            </p:cTn>
                                            <p:tgtEl>
                                              <p:spTgt spid="4"/>
                                            </p:tgtEl>
                                            <p:attrNameLst>
                                              <p:attrName>r</p:attrName>
                                            </p:attrNameLst>
                                          </p:cBhvr>
                                        </p:animRot>
                                        <p:animRot by="120000">
                                          <p:cBhvr>
                                            <p:cTn id="18"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1000" fill="hold"/>
                                            <p:tgtEl>
                                              <p:spTgt spid="4"/>
                                            </p:tgtEl>
                                            <p:attrNameLst>
                                              <p:attrName>ppt_x</p:attrName>
                                            </p:attrNameLst>
                                          </p:cBhvr>
                                          <p:tavLst>
                                            <p:tav tm="0">
                                              <p:val>
                                                <p:strVal val="#ppt_x"/>
                                              </p:val>
                                            </p:tav>
                                            <p:tav tm="100000">
                                              <p:val>
                                                <p:strVal val="#ppt_x"/>
                                              </p:val>
                                            </p:tav>
                                          </p:tavLst>
                                        </p:anim>
                                        <p:anim calcmode="lin" valueType="num">
                                          <p:cBhvr additive="base">
                                            <p:cTn id="11" dur="1000" fill="hold"/>
                                            <p:tgtEl>
                                              <p:spTgt spid="4"/>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32" presetClass="emph" presetSubtype="0" repeatCount="indefinite" fill="hold" nodeType="afterEffect">
                                      <p:stCondLst>
                                        <p:cond delay="0"/>
                                      </p:stCondLst>
                                      <p:childTnLst>
                                        <p:animRot by="120000">
                                          <p:cBhvr>
                                            <p:cTn id="14" dur="100" fill="hold">
                                              <p:stCondLst>
                                                <p:cond delay="0"/>
                                              </p:stCondLst>
                                            </p:cTn>
                                            <p:tgtEl>
                                              <p:spTgt spid="4"/>
                                            </p:tgtEl>
                                            <p:attrNameLst>
                                              <p:attrName>r</p:attrName>
                                            </p:attrNameLst>
                                          </p:cBhvr>
                                        </p:animRot>
                                        <p:animRot by="-240000">
                                          <p:cBhvr>
                                            <p:cTn id="15" dur="200" fill="hold">
                                              <p:stCondLst>
                                                <p:cond delay="200"/>
                                              </p:stCondLst>
                                            </p:cTn>
                                            <p:tgtEl>
                                              <p:spTgt spid="4"/>
                                            </p:tgtEl>
                                            <p:attrNameLst>
                                              <p:attrName>r</p:attrName>
                                            </p:attrNameLst>
                                          </p:cBhvr>
                                        </p:animRot>
                                        <p:animRot by="240000">
                                          <p:cBhvr>
                                            <p:cTn id="16" dur="200" fill="hold">
                                              <p:stCondLst>
                                                <p:cond delay="400"/>
                                              </p:stCondLst>
                                            </p:cTn>
                                            <p:tgtEl>
                                              <p:spTgt spid="4"/>
                                            </p:tgtEl>
                                            <p:attrNameLst>
                                              <p:attrName>r</p:attrName>
                                            </p:attrNameLst>
                                          </p:cBhvr>
                                        </p:animRot>
                                        <p:animRot by="-240000">
                                          <p:cBhvr>
                                            <p:cTn id="17" dur="200" fill="hold">
                                              <p:stCondLst>
                                                <p:cond delay="600"/>
                                              </p:stCondLst>
                                            </p:cTn>
                                            <p:tgtEl>
                                              <p:spTgt spid="4"/>
                                            </p:tgtEl>
                                            <p:attrNameLst>
                                              <p:attrName>r</p:attrName>
                                            </p:attrNameLst>
                                          </p:cBhvr>
                                        </p:animRot>
                                        <p:animRot by="120000">
                                          <p:cBhvr>
                                            <p:cTn id="18"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5000" r="-9000" b="-10000"/>
          </a:stretch>
        </a:blipFill>
        <a:effectLst/>
      </p:bgPr>
    </p:bg>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id="{B4289CC7-5A2D-40D8-2F45-1EF4B8258063}"/>
              </a:ext>
            </a:extLst>
          </p:cNvPr>
          <p:cNvSpPr/>
          <p:nvPr/>
        </p:nvSpPr>
        <p:spPr>
          <a:xfrm>
            <a:off x="119439" y="113722"/>
            <a:ext cx="6220691" cy="5442126"/>
          </a:xfrm>
          <a:prstGeom prst="roundRect">
            <a:avLst>
              <a:gd name="adj" fmla="val 3070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Cambria" pitchFamily="18" charset="0"/>
                <a:cs typeface="Times New Roman" pitchFamily="18" charset="0"/>
              </a:rPr>
              <a:t>Thảo luận nhóm đôi</a:t>
            </a:r>
          </a:p>
        </p:txBody>
      </p:sp>
      <p:sp>
        <p:nvSpPr>
          <p:cNvPr id="5" name="TextBox 4">
            <a:extLst>
              <a:ext uri="{FF2B5EF4-FFF2-40B4-BE49-F238E27FC236}">
                <a16:creationId xmlns:a16="http://schemas.microsoft.com/office/drawing/2014/main" id="{FA66F618-23A6-0BF9-3318-5B3ED3169934}"/>
              </a:ext>
            </a:extLst>
          </p:cNvPr>
          <p:cNvSpPr txBox="1"/>
          <p:nvPr/>
        </p:nvSpPr>
        <p:spPr>
          <a:xfrm>
            <a:off x="590310" y="818848"/>
            <a:ext cx="5505690" cy="4031873"/>
          </a:xfrm>
          <a:prstGeom prst="rect">
            <a:avLst/>
          </a:prstGeom>
          <a:noFill/>
        </p:spPr>
        <p:txBody>
          <a:bodyPr wrap="square" rtlCol="0">
            <a:spAutoFit/>
          </a:bodyPr>
          <a:lstStyle/>
          <a:p>
            <a:pPr lvl="0" algn="just"/>
            <a:r>
              <a:rPr lang="vi-VN" sz="3200" i="1">
                <a:solidFill>
                  <a:srgbClr val="002060"/>
                </a:solidFill>
                <a:latin typeface="Cambria" pitchFamily="18" charset="0"/>
              </a:rPr>
              <a:t>Gia đình là tế bào của xã hội. Giá trị của gia đình là gốc rễ cho mỗi con người hình thành và phát triển. Các giá trị của gia đình có vai trò quan trọng trong việc định hình nhân cách con người, nhất là ở giai đoạn thanh thiếu niên. </a:t>
            </a:r>
          </a:p>
        </p:txBody>
      </p:sp>
    </p:spTree>
    <p:extLst>
      <p:ext uri="{BB962C8B-B14F-4D97-AF65-F5344CB8AC3E}">
        <p14:creationId xmlns:p14="http://schemas.microsoft.com/office/powerpoint/2010/main" val="280986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5000" r="-9000" b="-10000"/>
          </a:stretch>
        </a:blipFill>
        <a:effectLst/>
      </p:bgPr>
    </p:bg>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id="{B4289CC7-5A2D-40D8-2F45-1EF4B8258063}"/>
              </a:ext>
            </a:extLst>
          </p:cNvPr>
          <p:cNvSpPr/>
          <p:nvPr/>
        </p:nvSpPr>
        <p:spPr>
          <a:xfrm>
            <a:off x="119439" y="113722"/>
            <a:ext cx="6220691" cy="3543878"/>
          </a:xfrm>
          <a:prstGeom prst="roundRect">
            <a:avLst>
              <a:gd name="adj" fmla="val 3070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rgbClr val="C00000"/>
              </a:solidFill>
              <a:latin typeface="Cambria" pitchFamily="18" charset="0"/>
              <a:cs typeface="Times New Roman" pitchFamily="18" charset="0"/>
            </a:endParaRPr>
          </a:p>
        </p:txBody>
      </p:sp>
      <p:sp>
        <p:nvSpPr>
          <p:cNvPr id="5" name="TextBox 4">
            <a:extLst>
              <a:ext uri="{FF2B5EF4-FFF2-40B4-BE49-F238E27FC236}">
                <a16:creationId xmlns:a16="http://schemas.microsoft.com/office/drawing/2014/main" id="{FA66F618-23A6-0BF9-3318-5B3ED3169934}"/>
              </a:ext>
            </a:extLst>
          </p:cNvPr>
          <p:cNvSpPr txBox="1"/>
          <p:nvPr/>
        </p:nvSpPr>
        <p:spPr>
          <a:xfrm>
            <a:off x="590310" y="362167"/>
            <a:ext cx="5505690" cy="3046988"/>
          </a:xfrm>
          <a:prstGeom prst="rect">
            <a:avLst/>
          </a:prstGeom>
          <a:noFill/>
        </p:spPr>
        <p:txBody>
          <a:bodyPr wrap="square" rtlCol="0">
            <a:spAutoFit/>
          </a:bodyPr>
          <a:lstStyle/>
          <a:p>
            <a:pPr lvl="0" algn="just"/>
            <a:r>
              <a:rPr lang="vi-VN" sz="3200" b="1" i="1">
                <a:solidFill>
                  <a:srgbClr val="C00000"/>
                </a:solidFill>
                <a:latin typeface="Cambria" pitchFamily="18" charset="0"/>
              </a:rPr>
              <a:t>Khi </a:t>
            </a:r>
            <a:r>
              <a:rPr lang="en-US" sz="3200" b="1" i="1">
                <a:solidFill>
                  <a:srgbClr val="C00000"/>
                </a:solidFill>
                <a:latin typeface="Cambria" pitchFamily="18" charset="0"/>
              </a:rPr>
              <a:t>mỗi </a:t>
            </a:r>
            <a:r>
              <a:rPr lang="vi-VN" sz="3200" b="1" i="1">
                <a:solidFill>
                  <a:srgbClr val="C00000"/>
                </a:solidFill>
                <a:latin typeface="Cambria" pitchFamily="18" charset="0"/>
              </a:rPr>
              <a:t>cá nhân xác định được những giá trị gia đình tích cực thì sẽ thực hiện những việc làm phù hợp để xây dựng, gìn giữ và phát huy các giá trị đó.</a:t>
            </a:r>
          </a:p>
        </p:txBody>
      </p:sp>
    </p:spTree>
    <p:extLst>
      <p:ext uri="{BB962C8B-B14F-4D97-AF65-F5344CB8AC3E}">
        <p14:creationId xmlns:p14="http://schemas.microsoft.com/office/powerpoint/2010/main" val="26794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0739B43-89BE-C19E-BA6B-F0E0656923C6}"/>
              </a:ext>
            </a:extLst>
          </p:cNvPr>
          <p:cNvSpPr/>
          <p:nvPr/>
        </p:nvSpPr>
        <p:spPr>
          <a:xfrm>
            <a:off x="1796142" y="190500"/>
            <a:ext cx="8860972" cy="6477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0E65630-F98B-03C3-68C4-09C4F0FE735A}"/>
              </a:ext>
            </a:extLst>
          </p:cNvPr>
          <p:cNvSpPr/>
          <p:nvPr/>
        </p:nvSpPr>
        <p:spPr>
          <a:xfrm>
            <a:off x="2946547" y="1348286"/>
            <a:ext cx="6560162"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5000" b="1" i="1">
                <a:solidFill>
                  <a:srgbClr val="C00000"/>
                </a:solidFill>
                <a:latin typeface="Cambria" pitchFamily="18" charset="0"/>
                <a:cs typeface="Times New Roman" pitchFamily="18" charset="0"/>
              </a:rPr>
              <a:t>NHIỆM VỤ 1</a:t>
            </a:r>
            <a:endParaRPr lang="vi-VN" sz="5000" b="1" i="1">
              <a:solidFill>
                <a:srgbClr val="C00000"/>
              </a:solidFill>
              <a:latin typeface="Cambria" pitchFamily="18" charset="0"/>
              <a:cs typeface="Times New Roman" pitchFamily="18" charset="0"/>
            </a:endParaRPr>
          </a:p>
        </p:txBody>
      </p:sp>
      <p:sp>
        <p:nvSpPr>
          <p:cNvPr id="2" name="TextBox 1">
            <a:extLst>
              <a:ext uri="{FF2B5EF4-FFF2-40B4-BE49-F238E27FC236}">
                <a16:creationId xmlns:a16="http://schemas.microsoft.com/office/drawing/2014/main" id="{66FAA5BD-FBF8-D9AC-E6BA-84AA17AD5B32}"/>
              </a:ext>
            </a:extLst>
          </p:cNvPr>
          <p:cNvSpPr txBox="1"/>
          <p:nvPr/>
        </p:nvSpPr>
        <p:spPr>
          <a:xfrm>
            <a:off x="3119550" y="2483349"/>
            <a:ext cx="6387159" cy="2169825"/>
          </a:xfrm>
          <a:prstGeom prst="rect">
            <a:avLst/>
          </a:prstGeom>
          <a:noFill/>
        </p:spPr>
        <p:txBody>
          <a:bodyPr wrap="square" rtlCol="0">
            <a:spAutoFit/>
          </a:bodyPr>
          <a:lstStyle/>
          <a:p>
            <a:pPr algn="ctr"/>
            <a:r>
              <a:rPr lang="vi-VN" sz="4500" b="1">
                <a:solidFill>
                  <a:srgbClr val="1F0ABC"/>
                </a:solidFill>
                <a:latin typeface="Cambria" pitchFamily="18" charset="0"/>
                <a:cs typeface="Times New Roman" pitchFamily="18" charset="0"/>
              </a:rPr>
              <a:t>Tìm hiểu ảnh hưởng của giá trị gia đình đối với cá nhân và xã hội</a:t>
            </a:r>
            <a:endParaRPr lang="en-US" sz="4500" b="1">
              <a:ln w="10541" cmpd="sng">
                <a:solidFill>
                  <a:schemeClr val="accent1">
                    <a:shade val="88000"/>
                    <a:satMod val="110000"/>
                  </a:schemeClr>
                </a:solidFill>
                <a:prstDash val="solid"/>
              </a:ln>
              <a:solidFill>
                <a:srgbClr val="1F0ABC"/>
              </a:solidFill>
              <a:latin typeface="Cambria" pitchFamily="18" charset="0"/>
              <a:ea typeface="Tahoma" pitchFamily="34" charset="0"/>
              <a:cs typeface="Times New Roman" pitchFamily="18" charset="0"/>
            </a:endParaRPr>
          </a:p>
        </p:txBody>
      </p:sp>
    </p:spTree>
    <p:extLst>
      <p:ext uri="{BB962C8B-B14F-4D97-AF65-F5344CB8AC3E}">
        <p14:creationId xmlns:p14="http://schemas.microsoft.com/office/powerpoint/2010/main" val="225063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9B0F6BD-6F81-3E98-8055-B44F93FD0C5E}"/>
              </a:ext>
            </a:extLst>
          </p:cNvPr>
          <p:cNvSpPr/>
          <p:nvPr/>
        </p:nvSpPr>
        <p:spPr>
          <a:xfrm>
            <a:off x="98017" y="67404"/>
            <a:ext cx="11754460" cy="868903"/>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98B71D0A-A0AE-1A27-8C38-0F2AC90C4BB3}"/>
              </a:ext>
            </a:extLst>
          </p:cNvPr>
          <p:cNvSpPr/>
          <p:nvPr/>
        </p:nvSpPr>
        <p:spPr>
          <a:xfrm>
            <a:off x="1493133" y="0"/>
            <a:ext cx="10509813" cy="868903"/>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11B1D67-50FF-C1B3-1C5F-B1094C1F41F9}"/>
              </a:ext>
            </a:extLst>
          </p:cNvPr>
          <p:cNvSpPr txBox="1"/>
          <p:nvPr/>
        </p:nvSpPr>
        <p:spPr>
          <a:xfrm>
            <a:off x="158121" y="101096"/>
            <a:ext cx="1388964" cy="707886"/>
          </a:xfrm>
          <a:prstGeom prst="rect">
            <a:avLst/>
          </a:prstGeom>
          <a:noFill/>
        </p:spPr>
        <p:txBody>
          <a:bodyPr wrap="square" rtlCol="0">
            <a:spAutoFit/>
          </a:bodyPr>
          <a:lstStyle/>
          <a:p>
            <a:pPr lvl="0" algn="ctr"/>
            <a:r>
              <a:rPr lang="en-US" sz="4000" b="1">
                <a:solidFill>
                  <a:schemeClr val="bg1"/>
                </a:solidFill>
                <a:latin typeface="Times New Roman" panose="02020603050405020304" pitchFamily="18" charset="0"/>
                <a:ea typeface="Cambria Math" pitchFamily="18" charset="0"/>
                <a:cs typeface="Times New Roman" panose="02020603050405020304" pitchFamily="18" charset="0"/>
              </a:rPr>
              <a:t>HĐ 1</a:t>
            </a:r>
            <a:endParaRPr lang="vi-VN" sz="4000" b="1">
              <a:solidFill>
                <a:schemeClr val="bg1"/>
              </a:solidFill>
              <a:latin typeface="Times New Roman" panose="02020603050405020304" pitchFamily="18" charset="0"/>
              <a:ea typeface="Cambria Math"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259F749-6830-09C2-1C2F-6C1FB8067453}"/>
              </a:ext>
            </a:extLst>
          </p:cNvPr>
          <p:cNvSpPr txBox="1"/>
          <p:nvPr/>
        </p:nvSpPr>
        <p:spPr>
          <a:xfrm>
            <a:off x="1493132" y="185179"/>
            <a:ext cx="10509813" cy="523220"/>
          </a:xfrm>
          <a:prstGeom prst="rect">
            <a:avLst/>
          </a:prstGeom>
          <a:noFill/>
        </p:spPr>
        <p:txBody>
          <a:bodyPr wrap="square" rtlCol="0">
            <a:spAutoFit/>
          </a:bodyPr>
          <a:lstStyle/>
          <a:p>
            <a:pPr lvl="0" algn="ctr"/>
            <a:r>
              <a:rPr lang="vi-VN" sz="2800" b="1">
                <a:solidFill>
                  <a:srgbClr val="C00000"/>
                </a:solidFill>
                <a:latin typeface="Times New Roman" panose="02020603050405020304" pitchFamily="18" charset="0"/>
                <a:ea typeface="Cambria Math" pitchFamily="18" charset="0"/>
                <a:cs typeface="Times New Roman" panose="02020603050405020304" pitchFamily="18" charset="0"/>
              </a:rPr>
              <a:t>Xác định các giá trị mà mỗi gia đình thường mong muốn xây dựng</a:t>
            </a:r>
          </a:p>
        </p:txBody>
      </p:sp>
      <p:pic>
        <p:nvPicPr>
          <p:cNvPr id="14" name="Picture 13" descr="A white oval with red roses&#10;&#10;Description automatically generated">
            <a:extLst>
              <a:ext uri="{FF2B5EF4-FFF2-40B4-BE49-F238E27FC236}">
                <a16:creationId xmlns:a16="http://schemas.microsoft.com/office/drawing/2014/main" id="{F0E642DE-892C-45AC-6421-9A1CCE164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0631" y="936307"/>
            <a:ext cx="7971369" cy="5905014"/>
          </a:xfrm>
          <a:prstGeom prst="rect">
            <a:avLst/>
          </a:prstGeom>
        </p:spPr>
      </p:pic>
      <p:sp>
        <p:nvSpPr>
          <p:cNvPr id="15" name="TextBox 14">
            <a:extLst>
              <a:ext uri="{FF2B5EF4-FFF2-40B4-BE49-F238E27FC236}">
                <a16:creationId xmlns:a16="http://schemas.microsoft.com/office/drawing/2014/main" id="{55948D90-082C-3873-00F0-3A2E142F6F57}"/>
              </a:ext>
            </a:extLst>
          </p:cNvPr>
          <p:cNvSpPr txBox="1"/>
          <p:nvPr/>
        </p:nvSpPr>
        <p:spPr>
          <a:xfrm>
            <a:off x="290976" y="1697751"/>
            <a:ext cx="3736696" cy="4247317"/>
          </a:xfrm>
          <a:prstGeom prst="rect">
            <a:avLst/>
          </a:prstGeom>
          <a:noFill/>
        </p:spPr>
        <p:txBody>
          <a:bodyPr wrap="square" rtlCol="0">
            <a:spAutoFit/>
          </a:bodyPr>
          <a:lstStyle/>
          <a:p>
            <a:pPr lvl="0" algn="just"/>
            <a:r>
              <a:rPr lang="vi-VN" sz="3000" b="1">
                <a:solidFill>
                  <a:srgbClr val="002060"/>
                </a:solidFill>
                <a:latin typeface="Times New Roman" panose="02020603050405020304" pitchFamily="18" charset="0"/>
                <a:ea typeface="Cambria Math" pitchFamily="18" charset="0"/>
                <a:cs typeface="Times New Roman" panose="02020603050405020304" pitchFamily="18" charset="0"/>
              </a:rPr>
              <a:t>Giá trị gia đình bao gồm những nguyên tắc, chuẩn mực trong giao tiếp ứng xử, trong hành vi đạo đức, trong giáo dục con cái, trong các mối quan hệ và ý thức đối với xã hội.</a:t>
            </a:r>
          </a:p>
        </p:txBody>
      </p:sp>
      <p:sp>
        <p:nvSpPr>
          <p:cNvPr id="16" name="TextBox 15">
            <a:extLst>
              <a:ext uri="{FF2B5EF4-FFF2-40B4-BE49-F238E27FC236}">
                <a16:creationId xmlns:a16="http://schemas.microsoft.com/office/drawing/2014/main" id="{5958B753-0D61-357E-1C88-9D6EF97925AE}"/>
              </a:ext>
            </a:extLst>
          </p:cNvPr>
          <p:cNvSpPr txBox="1"/>
          <p:nvPr/>
        </p:nvSpPr>
        <p:spPr>
          <a:xfrm>
            <a:off x="4953964" y="1697751"/>
            <a:ext cx="6157732" cy="4787593"/>
          </a:xfrm>
          <a:prstGeom prst="rect">
            <a:avLst/>
          </a:prstGeom>
          <a:noFill/>
        </p:spPr>
        <p:txBody>
          <a:bodyPr wrap="square" rtlCol="0">
            <a:spAutoFit/>
          </a:bodyPr>
          <a:lstStyle/>
          <a:p>
            <a:pPr lvl="0" algn="ctr">
              <a:lnSpc>
                <a:spcPct val="114000"/>
              </a:lnSpc>
            </a:pPr>
            <a:r>
              <a:rPr lang="vi-VN" sz="3000" b="1" i="1">
                <a:solidFill>
                  <a:schemeClr val="accent5">
                    <a:lumMod val="50000"/>
                  </a:schemeClr>
                </a:solidFill>
                <a:latin typeface="Times New Roman" panose="02020603050405020304" pitchFamily="18" charset="0"/>
                <a:ea typeface="Cambria Math" pitchFamily="18" charset="0"/>
                <a:cs typeface="Times New Roman" panose="02020603050405020304" pitchFamily="18" charset="0"/>
              </a:rPr>
              <a:t>Giá trị gia đình có vai trò </a:t>
            </a:r>
            <a:endParaRPr lang="en-US" sz="3000" b="1" i="1">
              <a:solidFill>
                <a:schemeClr val="accent5">
                  <a:lumMod val="50000"/>
                </a:schemeClr>
              </a:solidFill>
              <a:latin typeface="Times New Roman" panose="02020603050405020304" pitchFamily="18" charset="0"/>
              <a:ea typeface="Cambria Math" pitchFamily="18" charset="0"/>
              <a:cs typeface="Times New Roman" panose="02020603050405020304" pitchFamily="18" charset="0"/>
            </a:endParaRPr>
          </a:p>
          <a:p>
            <a:pPr lvl="0" algn="ctr">
              <a:lnSpc>
                <a:spcPct val="114000"/>
              </a:lnSpc>
            </a:pPr>
            <a:r>
              <a:rPr lang="vi-VN" sz="3000" b="1" i="1">
                <a:solidFill>
                  <a:schemeClr val="accent5">
                    <a:lumMod val="50000"/>
                  </a:schemeClr>
                </a:solidFill>
                <a:latin typeface="Times New Roman" panose="02020603050405020304" pitchFamily="18" charset="0"/>
                <a:ea typeface="Cambria Math" pitchFamily="18" charset="0"/>
                <a:cs typeface="Times New Roman" panose="02020603050405020304" pitchFamily="18" charset="0"/>
              </a:rPr>
              <a:t>quan trọng đối với sự phát triển của mỗi cá nhân và việc thực hiện chức năng xã hội, là nơi kết nối, gắn kết các thế hệ, giữ gìn, phát huy những chuẩn mực, giá trị, tinh hoa văn hoá dân tộc, đồng thời có vai trò duy trì sự ổn định, phát triển </a:t>
            </a:r>
            <a:endParaRPr lang="en-US" sz="3000" b="1" i="1">
              <a:solidFill>
                <a:schemeClr val="accent5">
                  <a:lumMod val="50000"/>
                </a:schemeClr>
              </a:solidFill>
              <a:latin typeface="Times New Roman" panose="02020603050405020304" pitchFamily="18" charset="0"/>
              <a:ea typeface="Cambria Math" pitchFamily="18" charset="0"/>
              <a:cs typeface="Times New Roman" panose="02020603050405020304" pitchFamily="18" charset="0"/>
            </a:endParaRPr>
          </a:p>
          <a:p>
            <a:pPr lvl="0" algn="ctr">
              <a:lnSpc>
                <a:spcPct val="114000"/>
              </a:lnSpc>
            </a:pPr>
            <a:r>
              <a:rPr lang="vi-VN" sz="3000" b="1" i="1">
                <a:solidFill>
                  <a:schemeClr val="accent5">
                    <a:lumMod val="50000"/>
                  </a:schemeClr>
                </a:solidFill>
                <a:latin typeface="Times New Roman" panose="02020603050405020304" pitchFamily="18" charset="0"/>
                <a:ea typeface="Cambria Math" pitchFamily="18" charset="0"/>
                <a:cs typeface="Times New Roman" panose="02020603050405020304" pitchFamily="18" charset="0"/>
              </a:rPr>
              <a:t>của xã hội.</a:t>
            </a:r>
          </a:p>
        </p:txBody>
      </p:sp>
    </p:spTree>
    <p:extLst>
      <p:ext uri="{BB962C8B-B14F-4D97-AF65-F5344CB8AC3E}">
        <p14:creationId xmlns:p14="http://schemas.microsoft.com/office/powerpoint/2010/main" val="425248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B51ABD98-3E00-6F22-F8C0-5CFA3C48D2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075" y="1364850"/>
            <a:ext cx="6081832" cy="6081832"/>
          </a:xfrm>
          <a:prstGeom prst="rect">
            <a:avLst/>
          </a:prstGeom>
          <a:noFill/>
          <a:extLst>
            <a:ext uri="{909E8E84-426E-40DD-AFC4-6F175D3DCCD1}">
              <a14:hiddenFill xmlns:a14="http://schemas.microsoft.com/office/drawing/2010/main">
                <a:solidFill>
                  <a:srgbClr val="FFFFFF"/>
                </a:solidFill>
              </a14:hiddenFill>
            </a:ext>
          </a:extLst>
        </p:spPr>
      </p:pic>
      <p:sp>
        <p:nvSpPr>
          <p:cNvPr id="8" name="Cloud Callout 15">
            <a:extLst>
              <a:ext uri="{FF2B5EF4-FFF2-40B4-BE49-F238E27FC236}">
                <a16:creationId xmlns:a16="http://schemas.microsoft.com/office/drawing/2014/main" id="{7F965D0B-8894-E338-B33B-879CE427CA97}"/>
              </a:ext>
            </a:extLst>
          </p:cNvPr>
          <p:cNvSpPr/>
          <p:nvPr/>
        </p:nvSpPr>
        <p:spPr>
          <a:xfrm rot="21240188">
            <a:off x="4944968" y="77047"/>
            <a:ext cx="6258203" cy="4786318"/>
          </a:xfrm>
          <a:prstGeom prst="cloudCallout">
            <a:avLst>
              <a:gd name="adj1" fmla="val -78679"/>
              <a:gd name="adj2" fmla="val 3249"/>
            </a:avLst>
          </a:prstGeom>
          <a:solidFill>
            <a:srgbClr val="70AD47">
              <a:lumMod val="20000"/>
              <a:lumOff val="80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1"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
        <p:nvSpPr>
          <p:cNvPr id="9" name="Rectangle 8">
            <a:extLst>
              <a:ext uri="{FF2B5EF4-FFF2-40B4-BE49-F238E27FC236}">
                <a16:creationId xmlns:a16="http://schemas.microsoft.com/office/drawing/2014/main" id="{707057E5-CF58-6EC4-C7E6-5B388C1D7FCE}"/>
              </a:ext>
            </a:extLst>
          </p:cNvPr>
          <p:cNvSpPr/>
          <p:nvPr/>
        </p:nvSpPr>
        <p:spPr>
          <a:xfrm rot="20738392">
            <a:off x="5561435" y="808212"/>
            <a:ext cx="5282471" cy="3323987"/>
          </a:xfrm>
          <a:prstGeom prst="rect">
            <a:avLst/>
          </a:prstGeom>
          <a:noFill/>
          <a:ln>
            <a:noFill/>
          </a:ln>
        </p:spPr>
        <p:txBody>
          <a:bodyPr wrap="square">
            <a:spAutoFit/>
          </a:bodyPr>
          <a:lstStyle/>
          <a:p>
            <a:pPr algn="ctr"/>
            <a:r>
              <a:rPr lang="vi-VN" sz="3500" b="1" i="1">
                <a:solidFill>
                  <a:srgbClr val="002060"/>
                </a:solidFill>
                <a:latin typeface="Times New Roman" pitchFamily="18" charset="0"/>
                <a:cs typeface="Times New Roman" pitchFamily="18" charset="0"/>
              </a:rPr>
              <a:t>Em hãy nêu một điều mà em cho đó là giá trị mà gia đình em mong muốn xây dựng và những biểu hiện nào thể hiện giá trị đó ở gia đình em?</a:t>
            </a:r>
            <a:endParaRPr lang="en-US" sz="3500" b="1" i="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61081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B0380B-8150-4E66-F500-F36B208E7995}"/>
              </a:ext>
            </a:extLst>
          </p:cNvPr>
          <p:cNvPicPr>
            <a:picLocks noChangeAspect="1"/>
          </p:cNvPicPr>
          <p:nvPr/>
        </p:nvPicPr>
        <p:blipFill>
          <a:blip r:embed="rId2"/>
          <a:stretch>
            <a:fillRect/>
          </a:stretch>
        </p:blipFill>
        <p:spPr>
          <a:xfrm>
            <a:off x="0" y="-353132"/>
            <a:ext cx="12192000" cy="3035808"/>
          </a:xfrm>
          <a:prstGeom prst="rect">
            <a:avLst/>
          </a:prstGeom>
        </p:spPr>
      </p:pic>
      <p:pic>
        <p:nvPicPr>
          <p:cNvPr id="18" name="Picture 17">
            <a:extLst>
              <a:ext uri="{FF2B5EF4-FFF2-40B4-BE49-F238E27FC236}">
                <a16:creationId xmlns:a16="http://schemas.microsoft.com/office/drawing/2014/main" id="{5FAEAFF0-5FC9-9676-EEB0-08177D5FEA83}"/>
              </a:ext>
            </a:extLst>
          </p:cNvPr>
          <p:cNvPicPr>
            <a:picLocks noChangeAspect="1"/>
          </p:cNvPicPr>
          <p:nvPr/>
        </p:nvPicPr>
        <p:blipFill>
          <a:blip r:embed="rId3"/>
          <a:stretch>
            <a:fillRect/>
          </a:stretch>
        </p:blipFill>
        <p:spPr>
          <a:xfrm>
            <a:off x="0" y="2273808"/>
            <a:ext cx="12192000" cy="4584192"/>
          </a:xfrm>
          <a:prstGeom prst="rect">
            <a:avLst/>
          </a:prstGeom>
        </p:spPr>
      </p:pic>
      <p:pic>
        <p:nvPicPr>
          <p:cNvPr id="19" name="Picture 18">
            <a:extLst>
              <a:ext uri="{FF2B5EF4-FFF2-40B4-BE49-F238E27FC236}">
                <a16:creationId xmlns:a16="http://schemas.microsoft.com/office/drawing/2014/main" id="{E2439AEC-E427-CBB9-9382-9D8FB1946B3C}"/>
              </a:ext>
            </a:extLst>
          </p:cNvPr>
          <p:cNvPicPr>
            <a:picLocks noChangeAspect="1"/>
          </p:cNvPicPr>
          <p:nvPr/>
        </p:nvPicPr>
        <p:blipFill>
          <a:blip r:embed="rId4"/>
          <a:stretch>
            <a:fillRect/>
          </a:stretch>
        </p:blipFill>
        <p:spPr>
          <a:xfrm>
            <a:off x="1376758" y="377390"/>
            <a:ext cx="10815241" cy="6480610"/>
          </a:xfrm>
          <a:prstGeom prst="rect">
            <a:avLst/>
          </a:prstGeom>
        </p:spPr>
      </p:pic>
      <p:pic>
        <p:nvPicPr>
          <p:cNvPr id="20" name="Picture 19">
            <a:extLst>
              <a:ext uri="{FF2B5EF4-FFF2-40B4-BE49-F238E27FC236}">
                <a16:creationId xmlns:a16="http://schemas.microsoft.com/office/drawing/2014/main" id="{BF88828D-F7EA-3A97-2CD7-0B9DCDB2E625}"/>
              </a:ext>
            </a:extLst>
          </p:cNvPr>
          <p:cNvPicPr>
            <a:picLocks noChangeAspect="1"/>
          </p:cNvPicPr>
          <p:nvPr/>
        </p:nvPicPr>
        <p:blipFill>
          <a:blip r:embed="rId5"/>
          <a:stretch>
            <a:fillRect/>
          </a:stretch>
        </p:blipFill>
        <p:spPr>
          <a:xfrm>
            <a:off x="-1" y="0"/>
            <a:ext cx="12192000" cy="1699104"/>
          </a:xfrm>
          <a:prstGeom prst="rect">
            <a:avLst/>
          </a:prstGeom>
        </p:spPr>
      </p:pic>
      <p:sp>
        <p:nvSpPr>
          <p:cNvPr id="21" name="TextBox 20">
            <a:extLst>
              <a:ext uri="{FF2B5EF4-FFF2-40B4-BE49-F238E27FC236}">
                <a16:creationId xmlns:a16="http://schemas.microsoft.com/office/drawing/2014/main" id="{1FE72E13-8CFB-E5B6-8636-DCD8F0105DE5}"/>
              </a:ext>
            </a:extLst>
          </p:cNvPr>
          <p:cNvSpPr txBox="1"/>
          <p:nvPr/>
        </p:nvSpPr>
        <p:spPr>
          <a:xfrm rot="644134">
            <a:off x="9687783" y="2151728"/>
            <a:ext cx="2445946"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3175">
                  <a:solidFill>
                    <a:srgbClr val="FFFF66"/>
                  </a:solidFill>
                </a:ln>
                <a:solidFill>
                  <a:srgbClr val="FFFF99"/>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Giá</a:t>
            </a:r>
            <a:r>
              <a:rPr kumimoji="0" lang="en-US" sz="4000" b="1" i="0" u="none" strike="noStrike" kern="1200" cap="none" spc="0" normalizeH="0" noProof="0">
                <a:ln w="3175">
                  <a:solidFill>
                    <a:srgbClr val="FFFF66"/>
                  </a:solidFill>
                </a:ln>
                <a:solidFill>
                  <a:srgbClr val="FFFF99"/>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ln w="3175">
                  <a:solidFill>
                    <a:srgbClr val="FFFF66"/>
                  </a:solidFill>
                </a:ln>
                <a:solidFill>
                  <a:srgbClr val="FFFF99"/>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a:t>
            </a:r>
            <a:r>
              <a:rPr lang="en-US" sz="4000" b="1" baseline="0">
                <a:ln w="3175">
                  <a:solidFill>
                    <a:srgbClr val="FFFF66"/>
                  </a:solidFill>
                </a:ln>
                <a:solidFill>
                  <a:srgbClr val="FFFF99"/>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rị</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ln w="3175">
                  <a:solidFill>
                    <a:srgbClr val="FFFF66"/>
                  </a:solidFill>
                </a:ln>
                <a:solidFill>
                  <a:srgbClr val="FFFF99"/>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gia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ln w="3175">
                  <a:solidFill>
                    <a:srgbClr val="FFFF66"/>
                  </a:solidFill>
                </a:ln>
                <a:solidFill>
                  <a:srgbClr val="FFFF99"/>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đình</a:t>
            </a:r>
            <a:endParaRPr kumimoji="0" lang="en-US" sz="4000" b="1" i="0" u="none" strike="noStrike" kern="1200" cap="none" spc="0" normalizeH="0" baseline="0" noProof="0" dirty="0">
              <a:ln w="3175">
                <a:solidFill>
                  <a:srgbClr val="FFFF66"/>
                </a:solidFill>
              </a:ln>
              <a:solidFill>
                <a:srgbClr val="FFFF99"/>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A13AB934-AB65-BB7E-4B2F-581D892A53EA}"/>
              </a:ext>
            </a:extLst>
          </p:cNvPr>
          <p:cNvSpPr txBox="1"/>
          <p:nvPr/>
        </p:nvSpPr>
        <p:spPr>
          <a:xfrm>
            <a:off x="2152773" y="1505017"/>
            <a:ext cx="6851068" cy="4975593"/>
          </a:xfrm>
          <a:prstGeom prst="rect">
            <a:avLst/>
          </a:prstGeom>
          <a:noFill/>
        </p:spPr>
        <p:txBody>
          <a:bodyPr wrap="square">
            <a:spAutoFit/>
          </a:bodyPr>
          <a:lstStyle/>
          <a:p>
            <a:pPr lvl="0" algn="just">
              <a:lnSpc>
                <a:spcPct val="150000"/>
              </a:lnSpc>
              <a:defRPr/>
            </a:pPr>
            <a:r>
              <a:rPr lang="vi-VN" sz="3600" b="1">
                <a:solidFill>
                  <a:prstClr val="white"/>
                </a:solidFill>
                <a:latin typeface="Cambria" panose="02040503050406030204" pitchFamily="18" charset="0"/>
                <a:ea typeface="Cambria" panose="02040503050406030204" pitchFamily="18" charset="0"/>
              </a:rPr>
              <a:t>- Tính trách nhiệm</a:t>
            </a:r>
          </a:p>
          <a:p>
            <a:pPr lvl="0" algn="just">
              <a:lnSpc>
                <a:spcPct val="150000"/>
              </a:lnSpc>
              <a:defRPr/>
            </a:pPr>
            <a:r>
              <a:rPr lang="en-US" sz="3600" b="1">
                <a:solidFill>
                  <a:prstClr val="white"/>
                </a:solidFill>
                <a:latin typeface="Cambria" panose="02040503050406030204" pitchFamily="18" charset="0"/>
                <a:ea typeface="Cambria" panose="02040503050406030204" pitchFamily="18" charset="0"/>
              </a:rPr>
              <a:t>           </a:t>
            </a:r>
            <a:r>
              <a:rPr lang="vi-VN" sz="3600" b="1">
                <a:solidFill>
                  <a:prstClr val="white"/>
                </a:solidFill>
                <a:latin typeface="Cambria" panose="02040503050406030204" pitchFamily="18" charset="0"/>
                <a:ea typeface="Cambria" panose="02040503050406030204" pitchFamily="18" charset="0"/>
              </a:rPr>
              <a:t>- Yêu thương</a:t>
            </a:r>
          </a:p>
          <a:p>
            <a:pPr lvl="0" algn="just">
              <a:lnSpc>
                <a:spcPct val="150000"/>
              </a:lnSpc>
              <a:defRPr/>
            </a:pPr>
            <a:r>
              <a:rPr lang="en-US" sz="3600" b="1">
                <a:solidFill>
                  <a:prstClr val="white"/>
                </a:solidFill>
                <a:latin typeface="Cambria" panose="02040503050406030204" pitchFamily="18" charset="0"/>
                <a:ea typeface="Cambria" panose="02040503050406030204" pitchFamily="18" charset="0"/>
              </a:rPr>
              <a:t>                     </a:t>
            </a:r>
            <a:r>
              <a:rPr lang="vi-VN" sz="3600" b="1">
                <a:solidFill>
                  <a:prstClr val="white"/>
                </a:solidFill>
                <a:latin typeface="Cambria" panose="02040503050406030204" pitchFamily="18" charset="0"/>
                <a:ea typeface="Cambria" panose="02040503050406030204" pitchFamily="18" charset="0"/>
              </a:rPr>
              <a:t>- Chia sẻ</a:t>
            </a:r>
          </a:p>
          <a:p>
            <a:pPr lvl="0" algn="just">
              <a:lnSpc>
                <a:spcPct val="150000"/>
              </a:lnSpc>
              <a:defRPr/>
            </a:pPr>
            <a:r>
              <a:rPr lang="en-US" sz="3600" b="1">
                <a:solidFill>
                  <a:prstClr val="white"/>
                </a:solidFill>
                <a:latin typeface="Cambria" panose="02040503050406030204" pitchFamily="18" charset="0"/>
                <a:ea typeface="Cambria" panose="02040503050406030204" pitchFamily="18" charset="0"/>
              </a:rPr>
              <a:t>                             </a:t>
            </a:r>
            <a:r>
              <a:rPr lang="vi-VN" sz="3600" b="1">
                <a:solidFill>
                  <a:prstClr val="white"/>
                </a:solidFill>
                <a:latin typeface="Cambria" panose="02040503050406030204" pitchFamily="18" charset="0"/>
                <a:ea typeface="Cambria" panose="02040503050406030204" pitchFamily="18" charset="0"/>
              </a:rPr>
              <a:t>- Bình đẳng</a:t>
            </a:r>
          </a:p>
          <a:p>
            <a:pPr lvl="0" algn="just">
              <a:lnSpc>
                <a:spcPct val="150000"/>
              </a:lnSpc>
              <a:defRPr/>
            </a:pPr>
            <a:r>
              <a:rPr lang="en-US" sz="3600" b="1">
                <a:solidFill>
                  <a:prstClr val="white"/>
                </a:solidFill>
                <a:latin typeface="Cambria" panose="02040503050406030204" pitchFamily="18" charset="0"/>
                <a:ea typeface="Cambria" panose="02040503050406030204" pitchFamily="18" charset="0"/>
              </a:rPr>
              <a:t>                                         </a:t>
            </a:r>
            <a:r>
              <a:rPr lang="vi-VN" sz="3600" b="1">
                <a:solidFill>
                  <a:prstClr val="white"/>
                </a:solidFill>
                <a:latin typeface="Cambria" panose="02040503050406030204" pitchFamily="18" charset="0"/>
                <a:ea typeface="Cambria" panose="02040503050406030204" pitchFamily="18" charset="0"/>
              </a:rPr>
              <a:t>- Công bằng</a:t>
            </a:r>
          </a:p>
          <a:p>
            <a:pPr lvl="0" algn="just">
              <a:lnSpc>
                <a:spcPct val="150000"/>
              </a:lnSpc>
              <a:defRPr/>
            </a:pPr>
            <a:r>
              <a:rPr lang="en-US" sz="3600" b="1">
                <a:solidFill>
                  <a:prstClr val="white"/>
                </a:solidFill>
                <a:latin typeface="Cambria" panose="02040503050406030204" pitchFamily="18" charset="0"/>
                <a:ea typeface="Cambria" panose="02040503050406030204" pitchFamily="18" charset="0"/>
              </a:rPr>
              <a:t>                   </a:t>
            </a:r>
            <a:r>
              <a:rPr lang="vi-VN" sz="3600" b="1">
                <a:solidFill>
                  <a:prstClr val="white"/>
                </a:solidFill>
                <a:latin typeface="Cambria" panose="02040503050406030204" pitchFamily="18" charset="0"/>
                <a:ea typeface="Cambria" panose="02040503050406030204" pitchFamily="18" charset="0"/>
              </a:rPr>
              <a:t>...</a:t>
            </a:r>
            <a:endParaRPr lang="vi-VN" sz="3600" b="1" dirty="0" err="1">
              <a:solidFill>
                <a:prstClr val="white"/>
              </a:solidFill>
              <a:latin typeface="Cambria" panose="02040503050406030204" pitchFamily="18" charset="0"/>
              <a:ea typeface="Cambria" panose="02040503050406030204" pitchFamily="18" charset="0"/>
            </a:endParaRPr>
          </a:p>
        </p:txBody>
      </p:sp>
      <p:pic>
        <p:nvPicPr>
          <p:cNvPr id="23" name="Picture 22">
            <a:extLst>
              <a:ext uri="{FF2B5EF4-FFF2-40B4-BE49-F238E27FC236}">
                <a16:creationId xmlns:a16="http://schemas.microsoft.com/office/drawing/2014/main" id="{5B0F0703-6439-EADF-DE45-8C5E28A241AF}"/>
              </a:ext>
            </a:extLst>
          </p:cNvPr>
          <p:cNvPicPr>
            <a:picLocks noChangeAspect="1"/>
          </p:cNvPicPr>
          <p:nvPr/>
        </p:nvPicPr>
        <p:blipFill rotWithShape="1">
          <a:blip r:embed="rId6"/>
          <a:srcRect b="3125"/>
          <a:stretch/>
        </p:blipFill>
        <p:spPr>
          <a:xfrm flipH="1">
            <a:off x="0" y="4482000"/>
            <a:ext cx="2398125" cy="2376000"/>
          </a:xfrm>
          <a:prstGeom prst="rect">
            <a:avLst/>
          </a:prstGeom>
        </p:spPr>
      </p:pic>
    </p:spTree>
    <p:extLst>
      <p:ext uri="{BB962C8B-B14F-4D97-AF65-F5344CB8AC3E}">
        <p14:creationId xmlns:p14="http://schemas.microsoft.com/office/powerpoint/2010/main" val="42322698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childTnLst>
                              </p:cTn>
                            </p:par>
                            <p:par>
                              <p:cTn id="12" fill="hold">
                                <p:stCondLst>
                                  <p:cond delay="1100"/>
                                </p:stCondLst>
                                <p:childTnLst>
                                  <p:par>
                                    <p:cTn id="13" presetID="2" presetClass="entr" presetSubtype="8" fill="hold" nodeType="afterEffect" p14:presetBounceEnd="66667">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14:bounceEnd="66667">
                                          <p:cBhvr additive="base">
                                            <p:cTn id="15" dur="1000" fill="hold"/>
                                            <p:tgtEl>
                                              <p:spTgt spid="23"/>
                                            </p:tgtEl>
                                            <p:attrNameLst>
                                              <p:attrName>ppt_x</p:attrName>
                                            </p:attrNameLst>
                                          </p:cBhvr>
                                          <p:tavLst>
                                            <p:tav tm="0">
                                              <p:val>
                                                <p:strVal val="0-#ppt_w/2"/>
                                              </p:val>
                                            </p:tav>
                                            <p:tav tm="100000">
                                              <p:val>
                                                <p:strVal val="#ppt_x"/>
                                              </p:val>
                                            </p:tav>
                                          </p:tavLst>
                                        </p:anim>
                                        <p:anim calcmode="lin" valueType="num" p14:bounceEnd="66667">
                                          <p:cBhvr additive="base">
                                            <p:cTn id="16"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iterate type="wd">
                                        <p:tmPct val="10000"/>
                                      </p:iterate>
                                      <p:childTnLst>
                                        <p:set>
                                          <p:cBhvr>
                                            <p:cTn id="20" dur="1" fill="hold">
                                              <p:stCondLst>
                                                <p:cond delay="0"/>
                                              </p:stCondLst>
                                            </p:cTn>
                                            <p:tgtEl>
                                              <p:spTgt spid="22"/>
                                            </p:tgtEl>
                                            <p:attrNameLst>
                                              <p:attrName>style.visibility</p:attrName>
                                            </p:attrNameLst>
                                          </p:cBhvr>
                                          <p:to>
                                            <p:strVal val="visible"/>
                                          </p:to>
                                        </p:set>
                                        <p:animEffect transition="in" filter="wipe(up)">
                                          <p:cBhvr>
                                            <p:cTn id="21" dur="750"/>
                                            <p:tgtEl>
                                              <p:spTgt spid="22"/>
                                            </p:tgtEl>
                                          </p:cBhvr>
                                        </p:animEffect>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23"/>
                                            </p:tgtEl>
                                            <p:attrNameLst>
                                              <p:attrName>r</p:attrName>
                                            </p:attrNameLst>
                                          </p:cBhvr>
                                        </p:animRot>
                                        <p:animRot by="-240000">
                                          <p:cBhvr>
                                            <p:cTn id="24" dur="200" fill="hold">
                                              <p:stCondLst>
                                                <p:cond delay="200"/>
                                              </p:stCondLst>
                                            </p:cTn>
                                            <p:tgtEl>
                                              <p:spTgt spid="23"/>
                                            </p:tgtEl>
                                            <p:attrNameLst>
                                              <p:attrName>r</p:attrName>
                                            </p:attrNameLst>
                                          </p:cBhvr>
                                        </p:animRot>
                                        <p:animRot by="240000">
                                          <p:cBhvr>
                                            <p:cTn id="25" dur="200" fill="hold">
                                              <p:stCondLst>
                                                <p:cond delay="400"/>
                                              </p:stCondLst>
                                            </p:cTn>
                                            <p:tgtEl>
                                              <p:spTgt spid="23"/>
                                            </p:tgtEl>
                                            <p:attrNameLst>
                                              <p:attrName>r</p:attrName>
                                            </p:attrNameLst>
                                          </p:cBhvr>
                                        </p:animRot>
                                        <p:animRot by="-240000">
                                          <p:cBhvr>
                                            <p:cTn id="26" dur="200" fill="hold">
                                              <p:stCondLst>
                                                <p:cond delay="600"/>
                                              </p:stCondLst>
                                            </p:cTn>
                                            <p:tgtEl>
                                              <p:spTgt spid="23"/>
                                            </p:tgtEl>
                                            <p:attrNameLst>
                                              <p:attrName>r</p:attrName>
                                            </p:attrNameLst>
                                          </p:cBhvr>
                                        </p:animRot>
                                        <p:animRot by="120000">
                                          <p:cBhvr>
                                            <p:cTn id="27" dur="200" fill="hold">
                                              <p:stCondLst>
                                                <p:cond delay="8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childTnLst>
                              </p:cTn>
                            </p:par>
                            <p:par>
                              <p:cTn id="12" fill="hold">
                                <p:stCondLst>
                                  <p:cond delay="1100"/>
                                </p:stCondLst>
                                <p:childTnLst>
                                  <p:par>
                                    <p:cTn id="13" presetID="2" presetClass="entr" presetSubtype="8"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0-#ppt_w/2"/>
                                              </p:val>
                                            </p:tav>
                                            <p:tav tm="100000">
                                              <p:val>
                                                <p:strVal val="#ppt_x"/>
                                              </p:val>
                                            </p:tav>
                                          </p:tavLst>
                                        </p:anim>
                                        <p:anim calcmode="lin" valueType="num">
                                          <p:cBhvr additive="base">
                                            <p:cTn id="16"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iterate type="wd">
                                        <p:tmPct val="10000"/>
                                      </p:iterate>
                                      <p:childTnLst>
                                        <p:set>
                                          <p:cBhvr>
                                            <p:cTn id="20" dur="1" fill="hold">
                                              <p:stCondLst>
                                                <p:cond delay="0"/>
                                              </p:stCondLst>
                                            </p:cTn>
                                            <p:tgtEl>
                                              <p:spTgt spid="22"/>
                                            </p:tgtEl>
                                            <p:attrNameLst>
                                              <p:attrName>style.visibility</p:attrName>
                                            </p:attrNameLst>
                                          </p:cBhvr>
                                          <p:to>
                                            <p:strVal val="visible"/>
                                          </p:to>
                                        </p:set>
                                        <p:animEffect transition="in" filter="wipe(up)">
                                          <p:cBhvr>
                                            <p:cTn id="21" dur="750"/>
                                            <p:tgtEl>
                                              <p:spTgt spid="22"/>
                                            </p:tgtEl>
                                          </p:cBhvr>
                                        </p:animEffect>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23"/>
                                            </p:tgtEl>
                                            <p:attrNameLst>
                                              <p:attrName>r</p:attrName>
                                            </p:attrNameLst>
                                          </p:cBhvr>
                                        </p:animRot>
                                        <p:animRot by="-240000">
                                          <p:cBhvr>
                                            <p:cTn id="24" dur="200" fill="hold">
                                              <p:stCondLst>
                                                <p:cond delay="200"/>
                                              </p:stCondLst>
                                            </p:cTn>
                                            <p:tgtEl>
                                              <p:spTgt spid="23"/>
                                            </p:tgtEl>
                                            <p:attrNameLst>
                                              <p:attrName>r</p:attrName>
                                            </p:attrNameLst>
                                          </p:cBhvr>
                                        </p:animRot>
                                        <p:animRot by="240000">
                                          <p:cBhvr>
                                            <p:cTn id="25" dur="200" fill="hold">
                                              <p:stCondLst>
                                                <p:cond delay="400"/>
                                              </p:stCondLst>
                                            </p:cTn>
                                            <p:tgtEl>
                                              <p:spTgt spid="23"/>
                                            </p:tgtEl>
                                            <p:attrNameLst>
                                              <p:attrName>r</p:attrName>
                                            </p:attrNameLst>
                                          </p:cBhvr>
                                        </p:animRot>
                                        <p:animRot by="-240000">
                                          <p:cBhvr>
                                            <p:cTn id="26" dur="200" fill="hold">
                                              <p:stCondLst>
                                                <p:cond delay="600"/>
                                              </p:stCondLst>
                                            </p:cTn>
                                            <p:tgtEl>
                                              <p:spTgt spid="23"/>
                                            </p:tgtEl>
                                            <p:attrNameLst>
                                              <p:attrName>r</p:attrName>
                                            </p:attrNameLst>
                                          </p:cBhvr>
                                        </p:animRot>
                                        <p:animRot by="120000">
                                          <p:cBhvr>
                                            <p:cTn id="27" dur="200" fill="hold">
                                              <p:stCondLst>
                                                <p:cond delay="8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1343834" y="280642"/>
            <a:ext cx="9878308" cy="912983"/>
          </a:xfrm>
          <a:prstGeom prst="roundRect">
            <a:avLst>
              <a:gd name="adj" fmla="val 30702"/>
            </a:avLst>
          </a:prstGeom>
          <a:solidFill>
            <a:schemeClr val="bg1"/>
          </a:solidFill>
          <a:ln w="9525">
            <a:solidFill>
              <a:srgbClr val="CC3300"/>
            </a:solidFill>
            <a:prstDash val="sysDash"/>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b="1">
                <a:solidFill>
                  <a:srgbClr val="FF0000"/>
                </a:solidFill>
                <a:latin typeface="Cambria" pitchFamily="18" charset="0"/>
                <a:cs typeface="Times New Roman" pitchFamily="18" charset="0"/>
              </a:rPr>
              <a:t>Ảnh hưởng của giá trị gia đình đối với cá nhân mỗi người</a:t>
            </a:r>
            <a:endParaRPr lang="en-US" sz="2600" b="1">
              <a:ln w="10541" cmpd="sng">
                <a:solidFill>
                  <a:schemeClr val="accent1">
                    <a:shade val="88000"/>
                    <a:satMod val="110000"/>
                  </a:schemeClr>
                </a:solidFill>
                <a:prstDash val="solid"/>
              </a:ln>
              <a:solidFill>
                <a:srgbClr val="FF0000"/>
              </a:solidFill>
              <a:latin typeface="Cambria" pitchFamily="18" charset="0"/>
              <a:ea typeface="Tahoma" pitchFamily="34" charset="0"/>
              <a:cs typeface="Times New Roman" pitchFamily="18" charset="0"/>
            </a:endParaRPr>
          </a:p>
        </p:txBody>
      </p:sp>
      <p:sp>
        <p:nvSpPr>
          <p:cNvPr id="3" name="Rectangle 2"/>
          <p:cNvSpPr/>
          <p:nvPr/>
        </p:nvSpPr>
        <p:spPr>
          <a:xfrm>
            <a:off x="758775" y="1670679"/>
            <a:ext cx="5652186" cy="892552"/>
          </a:xfrm>
          <a:prstGeom prst="rect">
            <a:avLst/>
          </a:prstGeom>
          <a:noFill/>
        </p:spPr>
        <p:txBody>
          <a:bodyPr wrap="square">
            <a:spAutoFit/>
          </a:bodyPr>
          <a:lstStyle/>
          <a:p>
            <a:r>
              <a:rPr lang="vi-VN" sz="2600" b="1">
                <a:solidFill>
                  <a:srgbClr val="002060"/>
                </a:solidFill>
                <a:latin typeface="Cambria" pitchFamily="18" charset="0"/>
                <a:cs typeface="Times New Roman" pitchFamily="18" charset="0"/>
              </a:rPr>
              <a:t>Chăm sóc tinh thần bản thân để có thái độ tích cực trong cuộc sống.</a:t>
            </a:r>
          </a:p>
        </p:txBody>
      </p:sp>
      <p:sp>
        <p:nvSpPr>
          <p:cNvPr id="4" name="Rectangle 3"/>
          <p:cNvSpPr/>
          <p:nvPr/>
        </p:nvSpPr>
        <p:spPr>
          <a:xfrm>
            <a:off x="4947920" y="3284308"/>
            <a:ext cx="6531970" cy="892552"/>
          </a:xfrm>
          <a:prstGeom prst="rect">
            <a:avLst/>
          </a:prstGeom>
          <a:noFill/>
        </p:spPr>
        <p:txBody>
          <a:bodyPr wrap="square">
            <a:spAutoFit/>
          </a:bodyPr>
          <a:lstStyle/>
          <a:p>
            <a:r>
              <a:rPr lang="vi-VN" sz="2600" b="1">
                <a:solidFill>
                  <a:srgbClr val="002060"/>
                </a:solidFill>
                <a:latin typeface="Cambria" pitchFamily="18" charset="0"/>
                <a:cs typeface="Times New Roman" pitchFamily="18" charset="0"/>
              </a:rPr>
              <a:t>Giúp các thành viên sống có trách nhiệm và quan tâm, chia sẻ giúp đỡ nhau.</a:t>
            </a:r>
          </a:p>
        </p:txBody>
      </p:sp>
      <p:sp>
        <p:nvSpPr>
          <p:cNvPr id="5" name="Rectangle 4"/>
          <p:cNvSpPr/>
          <p:nvPr/>
        </p:nvSpPr>
        <p:spPr>
          <a:xfrm>
            <a:off x="758775" y="4979000"/>
            <a:ext cx="6912025" cy="892552"/>
          </a:xfrm>
          <a:prstGeom prst="rect">
            <a:avLst/>
          </a:prstGeom>
          <a:noFill/>
        </p:spPr>
        <p:txBody>
          <a:bodyPr wrap="square">
            <a:spAutoFit/>
          </a:bodyPr>
          <a:lstStyle/>
          <a:p>
            <a:r>
              <a:rPr lang="vi-VN" sz="2600" b="1">
                <a:solidFill>
                  <a:srgbClr val="002060"/>
                </a:solidFill>
                <a:latin typeface="Cambria" pitchFamily="18" charset="0"/>
                <a:cs typeface="Times New Roman" pitchFamily="18" charset="0"/>
              </a:rPr>
              <a:t>Động lực cho mỗi người cố gắng trong cuộc sống</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235" y="3077419"/>
            <a:ext cx="1577154" cy="1306330"/>
          </a:xfrm>
          <a:prstGeom prst="rect">
            <a:avLst/>
          </a:prstGeom>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296"/>
          <a:stretch/>
        </p:blipFill>
        <p:spPr bwMode="auto">
          <a:xfrm>
            <a:off x="3126077" y="3331871"/>
            <a:ext cx="1440155" cy="105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7673" y="1429566"/>
            <a:ext cx="1196123" cy="1549033"/>
          </a:xfrm>
          <a:prstGeom prst="rect">
            <a:avLst/>
          </a:prstGeom>
        </p:spPr>
      </p:pic>
      <p:pic>
        <p:nvPicPr>
          <p:cNvPr id="4100" name="Picture 4">
            <a:extLst>
              <a:ext uri="{FF2B5EF4-FFF2-40B4-BE49-F238E27FC236}">
                <a16:creationId xmlns:a16="http://schemas.microsoft.com/office/drawing/2014/main" id="{5EC4F2B9-2F3C-9443-524C-88ED9BD64A2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8625" r="60373"/>
          <a:stretch/>
        </p:blipFill>
        <p:spPr bwMode="auto">
          <a:xfrm>
            <a:off x="8920169" y="1342438"/>
            <a:ext cx="1196123" cy="163616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8ED5913A-3693-6248-A277-A91B47660D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5610" y="4148099"/>
            <a:ext cx="4383350" cy="2661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3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wipe(down)">
                                      <p:cBhvr>
                                        <p:cTn id="18" dur="500"/>
                                        <p:tgtEl>
                                          <p:spTgt spid="410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par>
                                <p:cTn id="24" presetID="2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4102"/>
                                        </p:tgtEl>
                                        <p:attrNameLst>
                                          <p:attrName>style.visibility</p:attrName>
                                        </p:attrNameLst>
                                      </p:cBhvr>
                                      <p:to>
                                        <p:strVal val="visible"/>
                                      </p:to>
                                    </p:set>
                                    <p:anim calcmode="lin" valueType="num">
                                      <p:cBhvr additive="base">
                                        <p:cTn id="38" dur="500" fill="hold"/>
                                        <p:tgtEl>
                                          <p:spTgt spid="4102"/>
                                        </p:tgtEl>
                                        <p:attrNameLst>
                                          <p:attrName>ppt_x</p:attrName>
                                        </p:attrNameLst>
                                      </p:cBhvr>
                                      <p:tavLst>
                                        <p:tav tm="0">
                                          <p:val>
                                            <p:strVal val="#ppt_x"/>
                                          </p:val>
                                        </p:tav>
                                        <p:tav tm="100000">
                                          <p:val>
                                            <p:strVal val="#ppt_x"/>
                                          </p:val>
                                        </p:tav>
                                      </p:tavLst>
                                    </p:anim>
                                    <p:anim calcmode="lin" valueType="num">
                                      <p:cBhvr additive="base">
                                        <p:cTn id="39"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a:stretch>
        </a:blipFill>
        <a:effectLst/>
      </p:bgPr>
    </p:bg>
    <p:spTree>
      <p:nvGrpSpPr>
        <p:cNvPr id="1" name=""/>
        <p:cNvGrpSpPr/>
        <p:nvPr/>
      </p:nvGrpSpPr>
      <p:grpSpPr>
        <a:xfrm>
          <a:off x="0" y="0"/>
          <a:ext cx="0" cy="0"/>
          <a:chOff x="0" y="0"/>
          <a:chExt cx="0" cy="0"/>
        </a:xfrm>
      </p:grpSpPr>
      <p:sp>
        <p:nvSpPr>
          <p:cNvPr id="16" name="Rounded Rectangle 1"/>
          <p:cNvSpPr/>
          <p:nvPr/>
        </p:nvSpPr>
        <p:spPr>
          <a:xfrm>
            <a:off x="1343834" y="280642"/>
            <a:ext cx="9878308" cy="946333"/>
          </a:xfrm>
          <a:prstGeom prst="roundRect">
            <a:avLst>
              <a:gd name="adj" fmla="val 30702"/>
            </a:avLst>
          </a:prstGeom>
          <a:solidFill>
            <a:schemeClr val="bg1"/>
          </a:solidFill>
          <a:ln w="9525">
            <a:solidFill>
              <a:srgbClr val="CC3300"/>
            </a:solidFill>
            <a:prstDash val="sysDash"/>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b="1">
                <a:solidFill>
                  <a:srgbClr val="FF0000"/>
                </a:solidFill>
                <a:latin typeface="Cambria" pitchFamily="18" charset="0"/>
                <a:cs typeface="Times New Roman" pitchFamily="18" charset="0"/>
              </a:rPr>
              <a:t>Ảnh hưởng của giá trị gia đình đối với xã hội</a:t>
            </a:r>
            <a:endParaRPr lang="en-US" sz="2600" b="1">
              <a:ln w="10541" cmpd="sng">
                <a:solidFill>
                  <a:schemeClr val="accent1">
                    <a:shade val="88000"/>
                    <a:satMod val="110000"/>
                  </a:schemeClr>
                </a:solidFill>
                <a:prstDash val="solid"/>
              </a:ln>
              <a:solidFill>
                <a:srgbClr val="FF0000"/>
              </a:solidFill>
              <a:latin typeface="Cambria" pitchFamily="18" charset="0"/>
              <a:ea typeface="Tahoma" pitchFamily="34" charset="0"/>
              <a:cs typeface="Times New Roman" pitchFamily="18" charset="0"/>
            </a:endParaRPr>
          </a:p>
        </p:txBody>
      </p:sp>
      <p:sp>
        <p:nvSpPr>
          <p:cNvPr id="17" name="Rounded Rectangle 2"/>
          <p:cNvSpPr/>
          <p:nvPr/>
        </p:nvSpPr>
        <p:spPr>
          <a:xfrm>
            <a:off x="632686" y="1534319"/>
            <a:ext cx="4872250" cy="1594506"/>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a:solidFill>
                  <a:srgbClr val="002060"/>
                </a:solidFill>
                <a:latin typeface="Cambria" pitchFamily="18" charset="0"/>
              </a:rPr>
              <a:t>Góp phần tạo dựng những giá trị nền tảng mà xã hội cần hướng tới như: bình đẳng, trách nhiệm, yêu thương, đoàn kết, chia sẻ...</a:t>
            </a:r>
          </a:p>
        </p:txBody>
      </p:sp>
      <p:sp>
        <p:nvSpPr>
          <p:cNvPr id="18" name="Rounded Rectangle 3"/>
          <p:cNvSpPr/>
          <p:nvPr/>
        </p:nvSpPr>
        <p:spPr>
          <a:xfrm>
            <a:off x="6794136" y="1534319"/>
            <a:ext cx="4973874" cy="1594506"/>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a:solidFill>
                  <a:srgbClr val="002060"/>
                </a:solidFill>
                <a:latin typeface="Cambria" pitchFamily="18" charset="0"/>
              </a:rPr>
              <a:t>Góp phần xây dựng cộng đồng đoàn kết, tương trợ lẫn nhau</a:t>
            </a:r>
            <a:endParaRPr lang="en-US" sz="2200" b="1" dirty="0">
              <a:solidFill>
                <a:srgbClr val="002060"/>
              </a:solidFill>
              <a:latin typeface="Cambria" pitchFamily="18" charset="0"/>
              <a:cs typeface="Times New Roman" pitchFamily="18" charset="0"/>
            </a:endParaRPr>
          </a:p>
        </p:txBody>
      </p:sp>
      <p:sp>
        <p:nvSpPr>
          <p:cNvPr id="19" name="Rounded Rectangle 4"/>
          <p:cNvSpPr/>
          <p:nvPr/>
        </p:nvSpPr>
        <p:spPr>
          <a:xfrm>
            <a:off x="632686" y="4617106"/>
            <a:ext cx="4872250" cy="1594506"/>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a:solidFill>
                  <a:srgbClr val="002060"/>
                </a:solidFill>
                <a:latin typeface="Cambria" pitchFamily="18" charset="0"/>
              </a:rPr>
              <a:t>Hình thành ý thức trách nhiệm của mỗi cá nhân đối với cộng đồng</a:t>
            </a:r>
            <a:endParaRPr lang="en-US" sz="2200" b="1" dirty="0">
              <a:solidFill>
                <a:srgbClr val="002060"/>
              </a:solidFill>
              <a:latin typeface="Cambria" pitchFamily="18" charset="0"/>
              <a:cs typeface="Times New Roman" pitchFamily="18" charset="0"/>
            </a:endParaRPr>
          </a:p>
        </p:txBody>
      </p:sp>
      <p:sp>
        <p:nvSpPr>
          <p:cNvPr id="20" name="Rounded Rectangle 5"/>
          <p:cNvSpPr/>
          <p:nvPr/>
        </p:nvSpPr>
        <p:spPr>
          <a:xfrm>
            <a:off x="6794136" y="4617106"/>
            <a:ext cx="4973874" cy="1594506"/>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a:solidFill>
                  <a:srgbClr val="002060"/>
                </a:solidFill>
                <a:latin typeface="Cambria" pitchFamily="18" charset="0"/>
              </a:rPr>
              <a:t>Là nhân tố quan trọng góp phần xây dựng xã hội hạnh phúc, văn minh.</a:t>
            </a:r>
          </a:p>
        </p:txBody>
      </p:sp>
      <p:pic>
        <p:nvPicPr>
          <p:cNvPr id="5122" name="Picture 2">
            <a:extLst>
              <a:ext uri="{FF2B5EF4-FFF2-40B4-BE49-F238E27FC236}">
                <a16:creationId xmlns:a16="http://schemas.microsoft.com/office/drawing/2014/main" id="{C8C57352-831C-D407-B5C5-064A3398F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072" y="3022600"/>
            <a:ext cx="6216015" cy="1711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20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ÒNG QUAY MAY MẮN&amp;quot;&quot;/&gt;&lt;property id=&quot;20307&quot; value=&quot;270&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8&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81&quot;/&gt;&lt;/object&gt;&lt;/object&gt;&lt;object type=&quot;8&quot; unique_id=&quot;10028&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3783</TotalTime>
  <Words>1491</Words>
  <Application>Microsoft Office PowerPoint</Application>
  <PresentationFormat>Màn hình rộng</PresentationFormat>
  <Paragraphs>82</Paragraphs>
  <Slides>19</Slides>
  <Notes>0</Notes>
  <HiddenSlides>0</HiddenSlides>
  <MMClips>0</MMClips>
  <ScaleCrop>false</ScaleCrop>
  <HeadingPairs>
    <vt:vector size="6" baseType="variant">
      <vt:variant>
        <vt:lpstr>Phông được Dùng</vt:lpstr>
      </vt:variant>
      <vt:variant>
        <vt:i4>10</vt:i4>
      </vt:variant>
      <vt:variant>
        <vt:lpstr>Chủ đề</vt:lpstr>
      </vt:variant>
      <vt:variant>
        <vt:i4>3</vt:i4>
      </vt:variant>
      <vt:variant>
        <vt:lpstr>Tiêu đề Bản chiếu</vt:lpstr>
      </vt:variant>
      <vt:variant>
        <vt:i4>19</vt:i4>
      </vt:variant>
    </vt:vector>
  </HeadingPairs>
  <TitlesOfParts>
    <vt:vector size="32" baseType="lpstr">
      <vt:lpstr>Aptos</vt:lpstr>
      <vt:lpstr>Times New Roman</vt:lpstr>
      <vt:lpstr>Wingdings</vt:lpstr>
      <vt:lpstr>Calibri Light</vt:lpstr>
      <vt:lpstr>Cambria</vt:lpstr>
      <vt:lpstr>Segoe Print</vt:lpstr>
      <vt:lpstr>Arial</vt:lpstr>
      <vt:lpstr>Book Antiqua</vt:lpstr>
      <vt:lpstr>Aptos Display</vt:lpstr>
      <vt:lpstr>Calibri</vt:lpstr>
      <vt:lpstr>1_Office Theme</vt:lpstr>
      <vt:lpstr>Nature Illustration 16x9</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Tuyến Võ</cp:lastModifiedBy>
  <cp:revision>230</cp:revision>
  <dcterms:created xsi:type="dcterms:W3CDTF">2018-05-10T00:06:18Z</dcterms:created>
  <dcterms:modified xsi:type="dcterms:W3CDTF">2024-10-31T13:00:36Z</dcterms:modified>
</cp:coreProperties>
</file>